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4" r:id="rId1"/>
  </p:sldMasterIdLst>
  <p:notesMasterIdLst>
    <p:notesMasterId r:id="rId21"/>
  </p:notesMasterIdLst>
  <p:sldIdLst>
    <p:sldId id="259" r:id="rId2"/>
    <p:sldId id="260" r:id="rId3"/>
    <p:sldId id="271" r:id="rId4"/>
    <p:sldId id="272" r:id="rId5"/>
    <p:sldId id="261" r:id="rId6"/>
    <p:sldId id="267" r:id="rId7"/>
    <p:sldId id="268" r:id="rId8"/>
    <p:sldId id="262" r:id="rId9"/>
    <p:sldId id="269" r:id="rId10"/>
    <p:sldId id="263" r:id="rId11"/>
    <p:sldId id="264" r:id="rId12"/>
    <p:sldId id="265" r:id="rId13"/>
    <p:sldId id="266" r:id="rId14"/>
    <p:sldId id="270" r:id="rId15"/>
    <p:sldId id="273" r:id="rId16"/>
    <p:sldId id="274" r:id="rId17"/>
    <p:sldId id="275" r:id="rId18"/>
    <p:sldId id="276" r:id="rId19"/>
    <p:sldId id="277" r:id="rId20"/>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B95"/>
    <a:srgbClr val="003695"/>
    <a:srgbClr val="F6F6FF"/>
    <a:srgbClr val="CDD9EA"/>
    <a:srgbClr val="DB2F36"/>
    <a:srgbClr val="DB2D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70" autoAdjust="0"/>
    <p:restoredTop sz="94660"/>
  </p:normalViewPr>
  <p:slideViewPr>
    <p:cSldViewPr>
      <p:cViewPr varScale="1">
        <p:scale>
          <a:sx n="70" d="100"/>
          <a:sy n="70" d="100"/>
        </p:scale>
        <p:origin x="165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de-DE"/>
          </a:p>
        </p:txBody>
      </p:sp>
      <p:sp>
        <p:nvSpPr>
          <p:cNvPr id="296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de-DE"/>
          </a:p>
        </p:txBody>
      </p:sp>
      <p:sp>
        <p:nvSpPr>
          <p:cNvPr id="81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297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de-DE"/>
          </a:p>
        </p:txBody>
      </p:sp>
      <p:sp>
        <p:nvSpPr>
          <p:cNvPr id="297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50BC10CD-ACBC-4E28-8D0F-D6CF02DF8468}" type="slidenum">
              <a:rPr lang="de-DE"/>
              <a:pPr>
                <a:defRPr/>
              </a:pPr>
              <a:t>‹Nr.›</a:t>
            </a:fld>
            <a:endParaRPr lang="de-DE"/>
          </a:p>
        </p:txBody>
      </p:sp>
    </p:spTree>
    <p:extLst>
      <p:ext uri="{BB962C8B-B14F-4D97-AF65-F5344CB8AC3E}">
        <p14:creationId xmlns:p14="http://schemas.microsoft.com/office/powerpoint/2010/main" val="13407388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mit Verlauf">
    <p:spTree>
      <p:nvGrpSpPr>
        <p:cNvPr id="1" name=""/>
        <p:cNvGrpSpPr/>
        <p:nvPr/>
      </p:nvGrpSpPr>
      <p:grpSpPr>
        <a:xfrm>
          <a:off x="0" y="0"/>
          <a:ext cx="0" cy="0"/>
          <a:chOff x="0" y="0"/>
          <a:chExt cx="0" cy="0"/>
        </a:xfrm>
      </p:grpSpPr>
      <p:sp>
        <p:nvSpPr>
          <p:cNvPr id="5" name="Text Box 7"/>
          <p:cNvSpPr txBox="1">
            <a:spLocks noChangeArrowheads="1"/>
          </p:cNvSpPr>
          <p:nvPr/>
        </p:nvSpPr>
        <p:spPr bwMode="auto">
          <a:xfrm>
            <a:off x="496888" y="252413"/>
            <a:ext cx="734377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pPr>
            <a:r>
              <a:rPr lang="de-DE" sz="1400" b="1">
                <a:solidFill>
                  <a:srgbClr val="003399"/>
                </a:solidFill>
              </a:rPr>
              <a:t>Landesschulamt und Lehrkräfteakademie </a:t>
            </a:r>
            <a:endParaRPr lang="de-DE" sz="1200">
              <a:solidFill>
                <a:schemeClr val="tx2"/>
              </a:solidFill>
            </a:endParaRPr>
          </a:p>
        </p:txBody>
      </p:sp>
      <p:sp>
        <p:nvSpPr>
          <p:cNvPr id="6" name="Rectangle 30"/>
          <p:cNvSpPr>
            <a:spLocks noChangeAspect="1" noChangeArrowheads="1"/>
          </p:cNvSpPr>
          <p:nvPr/>
        </p:nvSpPr>
        <p:spPr bwMode="auto">
          <a:xfrm>
            <a:off x="3175" y="33337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7" name="Rectangle 31"/>
          <p:cNvSpPr>
            <a:spLocks noChangeArrowheads="1"/>
          </p:cNvSpPr>
          <p:nvPr/>
        </p:nvSpPr>
        <p:spPr bwMode="auto">
          <a:xfrm>
            <a:off x="3175" y="925513"/>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8" name="Rectangle 32"/>
          <p:cNvSpPr>
            <a:spLocks noChangeArrowheads="1"/>
          </p:cNvSpPr>
          <p:nvPr/>
        </p:nvSpPr>
        <p:spPr bwMode="auto">
          <a:xfrm>
            <a:off x="3175" y="1517650"/>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9" name="Rectangle 33"/>
          <p:cNvSpPr>
            <a:spLocks noChangeArrowheads="1"/>
          </p:cNvSpPr>
          <p:nvPr/>
        </p:nvSpPr>
        <p:spPr bwMode="auto">
          <a:xfrm>
            <a:off x="3175" y="2109788"/>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0" name="Rectangle 34"/>
          <p:cNvSpPr>
            <a:spLocks noChangeArrowheads="1"/>
          </p:cNvSpPr>
          <p:nvPr/>
        </p:nvSpPr>
        <p:spPr bwMode="auto">
          <a:xfrm>
            <a:off x="-3175" y="270192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pic>
        <p:nvPicPr>
          <p:cNvPr id="11" name="Grafik 22"/>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43888" y="333375"/>
            <a:ext cx="679450"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Rectangle 4"/>
          <p:cNvSpPr>
            <a:spLocks noGrp="1" noChangeArrowheads="1"/>
          </p:cNvSpPr>
          <p:nvPr>
            <p:ph type="subTitle" idx="1"/>
          </p:nvPr>
        </p:nvSpPr>
        <p:spPr>
          <a:xfrm>
            <a:off x="487362" y="1979316"/>
            <a:ext cx="8435975" cy="701030"/>
          </a:xfrm>
        </p:spPr>
        <p:txBody>
          <a:bodyPr lIns="0" tIns="0" rIns="0" bIns="0" anchor="b"/>
          <a:lstStyle>
            <a:lvl1pPr marL="0" indent="0">
              <a:spcAft>
                <a:spcPct val="0"/>
              </a:spcAft>
              <a:buFont typeface="Wingdings" pitchFamily="2" charset="2"/>
              <a:buNone/>
              <a:defRPr sz="2400"/>
            </a:lvl1pPr>
          </a:lstStyle>
          <a:p>
            <a:pPr lvl="0"/>
            <a:r>
              <a:rPr lang="de-DE" noProof="0" smtClean="0"/>
              <a:t>Formatvorlage des Untertitelmasters durch Klicken bearbeiten</a:t>
            </a:r>
            <a:endParaRPr lang="de-DE" noProof="0" dirty="0" smtClean="0"/>
          </a:p>
        </p:txBody>
      </p:sp>
      <p:sp>
        <p:nvSpPr>
          <p:cNvPr id="12329" name="Rectangle 41"/>
          <p:cNvSpPr>
            <a:spLocks noGrp="1" noChangeArrowheads="1"/>
          </p:cNvSpPr>
          <p:nvPr>
            <p:ph type="ctrTitle" sz="quarter"/>
          </p:nvPr>
        </p:nvSpPr>
        <p:spPr>
          <a:xfrm>
            <a:off x="484188" y="620713"/>
            <a:ext cx="7688212" cy="1295400"/>
          </a:xfrm>
        </p:spPr>
        <p:txBody>
          <a:bodyPr lIns="0" rIns="0"/>
          <a:lstStyle>
            <a:lvl1pPr>
              <a:defRPr sz="3600">
                <a:solidFill>
                  <a:srgbClr val="004B95"/>
                </a:solidFill>
              </a:defRPr>
            </a:lvl1pPr>
          </a:lstStyle>
          <a:p>
            <a:pPr lvl="0"/>
            <a:r>
              <a:rPr lang="de-DE" noProof="0" smtClean="0"/>
              <a:t>Titelmasterformat durch Klicken bearbeiten</a:t>
            </a:r>
            <a:endParaRPr lang="de-DE" noProof="0" dirty="0" smtClean="0"/>
          </a:p>
        </p:txBody>
      </p:sp>
      <p:sp>
        <p:nvSpPr>
          <p:cNvPr id="12" name="Rectangle 19"/>
          <p:cNvSpPr>
            <a:spLocks noGrp="1" noChangeArrowheads="1"/>
          </p:cNvSpPr>
          <p:nvPr>
            <p:ph type="dt" sz="quarter" idx="10"/>
          </p:nvPr>
        </p:nvSpPr>
        <p:spPr>
          <a:xfrm>
            <a:off x="7019925" y="6450013"/>
            <a:ext cx="1936750" cy="292100"/>
          </a:xfrm>
          <a:prstGeom prst="rect">
            <a:avLst/>
          </a:prstGeom>
        </p:spPr>
        <p:txBody>
          <a:bodyPr anchor="b" anchorCtr="0"/>
          <a:lstStyle>
            <a:lvl1pPr algn="r" eaLnBrk="0" hangingPunct="0">
              <a:defRPr sz="1200" smtClean="0">
                <a:ea typeface="ＭＳ Ｐゴシック" pitchFamily="34" charset="-128"/>
              </a:defRPr>
            </a:lvl1pPr>
          </a:lstStyle>
          <a:p>
            <a:pPr>
              <a:defRPr/>
            </a:pPr>
            <a:r>
              <a:rPr lang="de-DE" smtClean="0"/>
              <a:t>23.04.2013</a:t>
            </a:r>
            <a:endParaRPr lang="de-DE" dirty="0"/>
          </a:p>
        </p:txBody>
      </p:sp>
      <p:sp>
        <p:nvSpPr>
          <p:cNvPr id="13" name="Rectangle 20"/>
          <p:cNvSpPr>
            <a:spLocks noGrp="1" noChangeArrowheads="1"/>
          </p:cNvSpPr>
          <p:nvPr>
            <p:ph type="ftr" sz="quarter" idx="11"/>
          </p:nvPr>
        </p:nvSpPr>
        <p:spPr>
          <a:xfrm>
            <a:off x="1331913" y="6453188"/>
            <a:ext cx="5616575" cy="288925"/>
          </a:xfrm>
          <a:prstGeom prst="rect">
            <a:avLst/>
          </a:prstGeom>
        </p:spPr>
        <p:txBody>
          <a:bodyPr anchor="b" anchorCtr="0"/>
          <a:lstStyle>
            <a:lvl1pPr eaLnBrk="0" hangingPunct="0">
              <a:defRPr sz="1200" smtClean="0">
                <a:ea typeface="ＭＳ Ｐゴシック" pitchFamily="34" charset="-128"/>
              </a:defRPr>
            </a:lvl1pPr>
          </a:lstStyle>
          <a:p>
            <a:pPr algn="r">
              <a:defRPr/>
            </a:pPr>
            <a:r>
              <a:rPr lang="de-DE" smtClean="0"/>
              <a:t>Uta Schmidt-Böcking/Christine Wiegand                        Stauffenberg-Schule Frankfurt</a:t>
            </a:r>
            <a:endParaRPr lang="de-DE" dirty="0"/>
          </a:p>
        </p:txBody>
      </p:sp>
      <p:sp>
        <p:nvSpPr>
          <p:cNvPr id="14" name="Rechteck 13"/>
          <p:cNvSpPr/>
          <p:nvPr userDrawn="1"/>
        </p:nvSpPr>
        <p:spPr>
          <a:xfrm>
            <a:off x="290512" y="2701925"/>
            <a:ext cx="8856000" cy="4140000"/>
          </a:xfrm>
          <a:prstGeom prst="rect">
            <a:avLst/>
          </a:prstGeom>
          <a:gradFill flip="none" rotWithShape="1">
            <a:gsLst>
              <a:gs pos="0">
                <a:srgbClr val="004B95"/>
              </a:gs>
              <a:gs pos="100000">
                <a:srgbClr val="F6F6FF"/>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Rechteck 1"/>
          <p:cNvSpPr/>
          <p:nvPr userDrawn="1"/>
        </p:nvSpPr>
        <p:spPr>
          <a:xfrm>
            <a:off x="336720" y="2713744"/>
            <a:ext cx="2003032" cy="722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Picture 2"/>
          <p:cNvPicPr>
            <a:picLocks noChangeAspect="1" noChangeArrowheads="1"/>
          </p:cNvPicPr>
          <p:nvPr userDrawn="1"/>
        </p:nvPicPr>
        <p:blipFill rotWithShape="1">
          <a:blip r:embed="rId3">
            <a:extLst>
              <a:ext uri="{BEBA8EAE-BF5A-486C-A8C5-ECC9F3942E4B}">
                <a14:imgProps xmlns:a14="http://schemas.microsoft.com/office/drawing/2010/main">
                  <a14:imgLayer r:embed="rId4">
                    <a14:imgEffect>
                      <a14:backgroundRemoval t="0" b="100000" l="0" r="100000"/>
                    </a14:imgEffect>
                  </a14:imgLayer>
                </a14:imgProps>
              </a:ext>
              <a:ext uri="{28A0092B-C50C-407E-A947-70E740481C1C}">
                <a14:useLocalDpi xmlns:a14="http://schemas.microsoft.com/office/drawing/2010/main" val="0"/>
              </a:ext>
            </a:extLst>
          </a:blip>
          <a:srcRect l="-240" t="874" r="240" b="874"/>
          <a:stretch/>
        </p:blipFill>
        <p:spPr bwMode="auto">
          <a:xfrm>
            <a:off x="282055" y="2701925"/>
            <a:ext cx="2352675" cy="4155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0526533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elfolie mit Verlauf">
    <p:spTree>
      <p:nvGrpSpPr>
        <p:cNvPr id="1" name=""/>
        <p:cNvGrpSpPr/>
        <p:nvPr/>
      </p:nvGrpSpPr>
      <p:grpSpPr>
        <a:xfrm>
          <a:off x="0" y="0"/>
          <a:ext cx="0" cy="0"/>
          <a:chOff x="0" y="0"/>
          <a:chExt cx="0" cy="0"/>
        </a:xfrm>
      </p:grpSpPr>
      <p:pic>
        <p:nvPicPr>
          <p:cNvPr id="16" name="Grafik 15"/>
          <p:cNvPicPr>
            <a:picLocks noChangeAspect="1"/>
          </p:cNvPicPr>
          <p:nvPr userDrawn="1"/>
        </p:nvPicPr>
        <p:blipFill rotWithShape="1">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t="3150" b="26201"/>
          <a:stretch/>
        </p:blipFill>
        <p:spPr>
          <a:xfrm>
            <a:off x="290512" y="2700980"/>
            <a:ext cx="8853487" cy="4169529"/>
          </a:xfrm>
          <a:prstGeom prst="rect">
            <a:avLst/>
          </a:prstGeom>
        </p:spPr>
      </p:pic>
      <p:sp>
        <p:nvSpPr>
          <p:cNvPr id="5" name="Text Box 7"/>
          <p:cNvSpPr txBox="1">
            <a:spLocks noChangeArrowheads="1"/>
          </p:cNvSpPr>
          <p:nvPr/>
        </p:nvSpPr>
        <p:spPr bwMode="auto">
          <a:xfrm>
            <a:off x="496888" y="252413"/>
            <a:ext cx="734377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pPr>
            <a:r>
              <a:rPr lang="de-DE" sz="1400" b="1">
                <a:solidFill>
                  <a:srgbClr val="003399"/>
                </a:solidFill>
              </a:rPr>
              <a:t>Landesschulamt und Lehrkräfteakademie </a:t>
            </a:r>
            <a:endParaRPr lang="de-DE" sz="1200">
              <a:solidFill>
                <a:schemeClr val="tx2"/>
              </a:solidFill>
            </a:endParaRPr>
          </a:p>
        </p:txBody>
      </p:sp>
      <p:sp>
        <p:nvSpPr>
          <p:cNvPr id="6" name="Rectangle 30"/>
          <p:cNvSpPr>
            <a:spLocks noChangeAspect="1" noChangeArrowheads="1"/>
          </p:cNvSpPr>
          <p:nvPr/>
        </p:nvSpPr>
        <p:spPr bwMode="auto">
          <a:xfrm>
            <a:off x="3175" y="33337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7" name="Rectangle 31"/>
          <p:cNvSpPr>
            <a:spLocks noChangeArrowheads="1"/>
          </p:cNvSpPr>
          <p:nvPr/>
        </p:nvSpPr>
        <p:spPr bwMode="auto">
          <a:xfrm>
            <a:off x="3175" y="925513"/>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8" name="Rectangle 32"/>
          <p:cNvSpPr>
            <a:spLocks noChangeArrowheads="1"/>
          </p:cNvSpPr>
          <p:nvPr/>
        </p:nvSpPr>
        <p:spPr bwMode="auto">
          <a:xfrm>
            <a:off x="3175" y="1517650"/>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9" name="Rectangle 33"/>
          <p:cNvSpPr>
            <a:spLocks noChangeArrowheads="1"/>
          </p:cNvSpPr>
          <p:nvPr/>
        </p:nvSpPr>
        <p:spPr bwMode="auto">
          <a:xfrm>
            <a:off x="3175" y="2109788"/>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0" name="Rectangle 34"/>
          <p:cNvSpPr>
            <a:spLocks noChangeArrowheads="1"/>
          </p:cNvSpPr>
          <p:nvPr/>
        </p:nvSpPr>
        <p:spPr bwMode="auto">
          <a:xfrm>
            <a:off x="-3175" y="270192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pic>
        <p:nvPicPr>
          <p:cNvPr id="11" name="Grafik 22"/>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243888" y="333375"/>
            <a:ext cx="679450"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Rectangle 4"/>
          <p:cNvSpPr>
            <a:spLocks noGrp="1" noChangeArrowheads="1"/>
          </p:cNvSpPr>
          <p:nvPr>
            <p:ph type="subTitle" idx="1"/>
          </p:nvPr>
        </p:nvSpPr>
        <p:spPr>
          <a:xfrm>
            <a:off x="487362" y="1979316"/>
            <a:ext cx="8435975" cy="701030"/>
          </a:xfrm>
        </p:spPr>
        <p:txBody>
          <a:bodyPr lIns="0" tIns="0" rIns="0" bIns="0" anchor="b"/>
          <a:lstStyle>
            <a:lvl1pPr marL="0" indent="0">
              <a:spcAft>
                <a:spcPct val="0"/>
              </a:spcAft>
              <a:buFont typeface="Wingdings" pitchFamily="2" charset="2"/>
              <a:buNone/>
              <a:defRPr sz="2400"/>
            </a:lvl1pPr>
          </a:lstStyle>
          <a:p>
            <a:pPr lvl="0"/>
            <a:r>
              <a:rPr lang="de-DE" noProof="0" smtClean="0"/>
              <a:t>Formatvorlage des Untertitelmasters durch Klicken bearbeiten</a:t>
            </a:r>
            <a:endParaRPr lang="de-DE" noProof="0" dirty="0" smtClean="0"/>
          </a:p>
        </p:txBody>
      </p:sp>
      <p:sp>
        <p:nvSpPr>
          <p:cNvPr id="12329" name="Rectangle 41"/>
          <p:cNvSpPr>
            <a:spLocks noGrp="1" noChangeArrowheads="1"/>
          </p:cNvSpPr>
          <p:nvPr>
            <p:ph type="ctrTitle" sz="quarter"/>
          </p:nvPr>
        </p:nvSpPr>
        <p:spPr>
          <a:xfrm>
            <a:off x="484188" y="620713"/>
            <a:ext cx="7688212" cy="1295400"/>
          </a:xfrm>
        </p:spPr>
        <p:txBody>
          <a:bodyPr lIns="0" rIns="0"/>
          <a:lstStyle>
            <a:lvl1pPr>
              <a:defRPr sz="3600">
                <a:solidFill>
                  <a:srgbClr val="004B95"/>
                </a:solidFill>
              </a:defRPr>
            </a:lvl1pPr>
          </a:lstStyle>
          <a:p>
            <a:pPr lvl="0"/>
            <a:r>
              <a:rPr lang="de-DE" noProof="0" smtClean="0"/>
              <a:t>Titelmasterformat durch Klicken bearbeiten</a:t>
            </a:r>
            <a:endParaRPr lang="de-DE" noProof="0" dirty="0" smtClean="0"/>
          </a:p>
        </p:txBody>
      </p:sp>
      <p:sp>
        <p:nvSpPr>
          <p:cNvPr id="12" name="Rectangle 19"/>
          <p:cNvSpPr>
            <a:spLocks noGrp="1" noChangeArrowheads="1"/>
          </p:cNvSpPr>
          <p:nvPr>
            <p:ph type="dt" sz="quarter" idx="10"/>
          </p:nvPr>
        </p:nvSpPr>
        <p:spPr>
          <a:xfrm>
            <a:off x="7019925" y="6450013"/>
            <a:ext cx="1936750" cy="292100"/>
          </a:xfrm>
          <a:prstGeom prst="rect">
            <a:avLst/>
          </a:prstGeom>
        </p:spPr>
        <p:txBody>
          <a:bodyPr anchor="b" anchorCtr="0"/>
          <a:lstStyle>
            <a:lvl1pPr algn="r" eaLnBrk="0" hangingPunct="0">
              <a:defRPr sz="1200" smtClean="0">
                <a:ea typeface="ＭＳ Ｐゴシック" pitchFamily="34" charset="-128"/>
              </a:defRPr>
            </a:lvl1pPr>
          </a:lstStyle>
          <a:p>
            <a:pPr>
              <a:defRPr/>
            </a:pPr>
            <a:r>
              <a:rPr lang="de-DE" smtClean="0"/>
              <a:t>23.04.2013</a:t>
            </a:r>
            <a:endParaRPr lang="de-DE" dirty="0"/>
          </a:p>
        </p:txBody>
      </p:sp>
      <p:sp>
        <p:nvSpPr>
          <p:cNvPr id="13" name="Rectangle 20"/>
          <p:cNvSpPr>
            <a:spLocks noGrp="1" noChangeArrowheads="1"/>
          </p:cNvSpPr>
          <p:nvPr>
            <p:ph type="ftr" sz="quarter" idx="11"/>
          </p:nvPr>
        </p:nvSpPr>
        <p:spPr>
          <a:xfrm>
            <a:off x="1331913" y="6453188"/>
            <a:ext cx="5616575" cy="288925"/>
          </a:xfrm>
          <a:prstGeom prst="rect">
            <a:avLst/>
          </a:prstGeom>
        </p:spPr>
        <p:txBody>
          <a:bodyPr anchor="b" anchorCtr="0"/>
          <a:lstStyle>
            <a:lvl1pPr eaLnBrk="0" hangingPunct="0">
              <a:defRPr sz="1200" smtClean="0">
                <a:ea typeface="ＭＳ Ｐゴシック" pitchFamily="34" charset="-128"/>
              </a:defRPr>
            </a:lvl1pPr>
          </a:lstStyle>
          <a:p>
            <a:pPr algn="r">
              <a:defRPr/>
            </a:pPr>
            <a:r>
              <a:rPr lang="de-DE" smtClean="0"/>
              <a:t>Uta Schmidt-Böcking/Christine Wiegand                        Stauffenberg-Schule Frankfurt</a:t>
            </a:r>
            <a:endParaRPr lang="de-DE" dirty="0"/>
          </a:p>
        </p:txBody>
      </p:sp>
      <p:sp>
        <p:nvSpPr>
          <p:cNvPr id="2" name="Rechteck 1"/>
          <p:cNvSpPr/>
          <p:nvPr userDrawn="1"/>
        </p:nvSpPr>
        <p:spPr>
          <a:xfrm>
            <a:off x="336720" y="2713744"/>
            <a:ext cx="2003032" cy="722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Picture 2"/>
          <p:cNvPicPr>
            <a:picLocks noChangeAspect="1" noChangeArrowheads="1"/>
          </p:cNvPicPr>
          <p:nvPr userDrawn="1"/>
        </p:nvPicPr>
        <p:blipFill rotWithShape="1">
          <a:blip r:embed="rId4">
            <a:extLst>
              <a:ext uri="{BEBA8EAE-BF5A-486C-A8C5-ECC9F3942E4B}">
                <a14:imgProps xmlns:a14="http://schemas.microsoft.com/office/drawing/2010/main">
                  <a14:imgLayer r:embed="rId5">
                    <a14:imgEffect>
                      <a14:backgroundRemoval t="0" b="100000" l="0" r="100000"/>
                    </a14:imgEffect>
                  </a14:imgLayer>
                </a14:imgProps>
              </a:ext>
              <a:ext uri="{28A0092B-C50C-407E-A947-70E740481C1C}">
                <a14:useLocalDpi xmlns:a14="http://schemas.microsoft.com/office/drawing/2010/main" val="0"/>
              </a:ext>
            </a:extLst>
          </a:blip>
          <a:srcRect l="-240" t="874" r="240" b="874"/>
          <a:stretch/>
        </p:blipFill>
        <p:spPr bwMode="auto">
          <a:xfrm>
            <a:off x="282054" y="2701925"/>
            <a:ext cx="2364504" cy="417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6741332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3_Titelfolie mit Verlauf">
    <p:spTree>
      <p:nvGrpSpPr>
        <p:cNvPr id="1" name=""/>
        <p:cNvGrpSpPr/>
        <p:nvPr/>
      </p:nvGrpSpPr>
      <p:grpSpPr>
        <a:xfrm>
          <a:off x="0" y="0"/>
          <a:ext cx="0" cy="0"/>
          <a:chOff x="0" y="0"/>
          <a:chExt cx="0" cy="0"/>
        </a:xfrm>
      </p:grpSpPr>
      <p:pic>
        <p:nvPicPr>
          <p:cNvPr id="16" name="Grafik 15"/>
          <p:cNvPicPr>
            <a:picLocks noChangeAspect="1"/>
          </p:cNvPicPr>
          <p:nvPr userDrawn="1"/>
        </p:nvPicPr>
        <p:blipFill rotWithShape="1">
          <a:blip r:embed="rId2">
            <a:extLst>
              <a:ext uri="{28A0092B-C50C-407E-A947-70E740481C1C}">
                <a14:useLocalDpi xmlns:a14="http://schemas.microsoft.com/office/drawing/2010/main" val="0"/>
              </a:ext>
            </a:extLst>
          </a:blip>
          <a:srcRect t="20036" r="1439"/>
          <a:stretch/>
        </p:blipFill>
        <p:spPr>
          <a:xfrm>
            <a:off x="1472759" y="2701305"/>
            <a:ext cx="7671241" cy="4155108"/>
          </a:xfrm>
          <a:prstGeom prst="rect">
            <a:avLst/>
          </a:prstGeom>
        </p:spPr>
      </p:pic>
      <p:sp>
        <p:nvSpPr>
          <p:cNvPr id="5" name="Text Box 7"/>
          <p:cNvSpPr txBox="1">
            <a:spLocks noChangeArrowheads="1"/>
          </p:cNvSpPr>
          <p:nvPr/>
        </p:nvSpPr>
        <p:spPr bwMode="auto">
          <a:xfrm>
            <a:off x="496888" y="252413"/>
            <a:ext cx="734377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pPr>
            <a:r>
              <a:rPr lang="de-DE" sz="1400" b="1">
                <a:solidFill>
                  <a:srgbClr val="003399"/>
                </a:solidFill>
              </a:rPr>
              <a:t>Landesschulamt und Lehrkräfteakademie </a:t>
            </a:r>
            <a:endParaRPr lang="de-DE" sz="1200">
              <a:solidFill>
                <a:schemeClr val="tx2"/>
              </a:solidFill>
            </a:endParaRPr>
          </a:p>
        </p:txBody>
      </p:sp>
      <p:sp>
        <p:nvSpPr>
          <p:cNvPr id="6" name="Rectangle 30"/>
          <p:cNvSpPr>
            <a:spLocks noChangeAspect="1" noChangeArrowheads="1"/>
          </p:cNvSpPr>
          <p:nvPr/>
        </p:nvSpPr>
        <p:spPr bwMode="auto">
          <a:xfrm>
            <a:off x="3175" y="33337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7" name="Rectangle 31"/>
          <p:cNvSpPr>
            <a:spLocks noChangeArrowheads="1"/>
          </p:cNvSpPr>
          <p:nvPr/>
        </p:nvSpPr>
        <p:spPr bwMode="auto">
          <a:xfrm>
            <a:off x="3175" y="925513"/>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8" name="Rectangle 32"/>
          <p:cNvSpPr>
            <a:spLocks noChangeArrowheads="1"/>
          </p:cNvSpPr>
          <p:nvPr/>
        </p:nvSpPr>
        <p:spPr bwMode="auto">
          <a:xfrm>
            <a:off x="3175" y="1517650"/>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9" name="Rectangle 33"/>
          <p:cNvSpPr>
            <a:spLocks noChangeArrowheads="1"/>
          </p:cNvSpPr>
          <p:nvPr/>
        </p:nvSpPr>
        <p:spPr bwMode="auto">
          <a:xfrm>
            <a:off x="3175" y="2109788"/>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0" name="Rectangle 34"/>
          <p:cNvSpPr>
            <a:spLocks noChangeArrowheads="1"/>
          </p:cNvSpPr>
          <p:nvPr/>
        </p:nvSpPr>
        <p:spPr bwMode="auto">
          <a:xfrm>
            <a:off x="-3175" y="270192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pic>
        <p:nvPicPr>
          <p:cNvPr id="11" name="Grafik 22"/>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243888" y="333375"/>
            <a:ext cx="679450"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Rectangle 4"/>
          <p:cNvSpPr>
            <a:spLocks noGrp="1" noChangeArrowheads="1"/>
          </p:cNvSpPr>
          <p:nvPr>
            <p:ph type="subTitle" idx="1"/>
          </p:nvPr>
        </p:nvSpPr>
        <p:spPr>
          <a:xfrm>
            <a:off x="487362" y="1979316"/>
            <a:ext cx="8435975" cy="701030"/>
          </a:xfrm>
        </p:spPr>
        <p:txBody>
          <a:bodyPr lIns="0" tIns="0" rIns="0" bIns="0" anchor="b"/>
          <a:lstStyle>
            <a:lvl1pPr marL="0" indent="0">
              <a:spcAft>
                <a:spcPct val="0"/>
              </a:spcAft>
              <a:buFont typeface="Wingdings" pitchFamily="2" charset="2"/>
              <a:buNone/>
              <a:defRPr sz="2400"/>
            </a:lvl1pPr>
          </a:lstStyle>
          <a:p>
            <a:pPr lvl="0"/>
            <a:r>
              <a:rPr lang="de-DE" noProof="0" smtClean="0"/>
              <a:t>Formatvorlage des Untertitelmasters durch Klicken bearbeiten</a:t>
            </a:r>
            <a:endParaRPr lang="de-DE" noProof="0" dirty="0" smtClean="0"/>
          </a:p>
        </p:txBody>
      </p:sp>
      <p:sp>
        <p:nvSpPr>
          <p:cNvPr id="12329" name="Rectangle 41"/>
          <p:cNvSpPr>
            <a:spLocks noGrp="1" noChangeArrowheads="1"/>
          </p:cNvSpPr>
          <p:nvPr>
            <p:ph type="ctrTitle" sz="quarter"/>
          </p:nvPr>
        </p:nvSpPr>
        <p:spPr>
          <a:xfrm>
            <a:off x="484188" y="620713"/>
            <a:ext cx="7688212" cy="1295400"/>
          </a:xfrm>
        </p:spPr>
        <p:txBody>
          <a:bodyPr lIns="0" rIns="0"/>
          <a:lstStyle>
            <a:lvl1pPr>
              <a:defRPr sz="3600">
                <a:solidFill>
                  <a:srgbClr val="004B95"/>
                </a:solidFill>
              </a:defRPr>
            </a:lvl1pPr>
          </a:lstStyle>
          <a:p>
            <a:pPr lvl="0"/>
            <a:r>
              <a:rPr lang="de-DE" noProof="0" smtClean="0"/>
              <a:t>Titelmasterformat durch Klicken bearbeiten</a:t>
            </a:r>
            <a:endParaRPr lang="de-DE" noProof="0" dirty="0" smtClean="0"/>
          </a:p>
        </p:txBody>
      </p:sp>
      <p:sp>
        <p:nvSpPr>
          <p:cNvPr id="12" name="Rectangle 19"/>
          <p:cNvSpPr>
            <a:spLocks noGrp="1" noChangeArrowheads="1"/>
          </p:cNvSpPr>
          <p:nvPr>
            <p:ph type="dt" sz="quarter" idx="10"/>
          </p:nvPr>
        </p:nvSpPr>
        <p:spPr>
          <a:xfrm>
            <a:off x="7019925" y="6450013"/>
            <a:ext cx="1936750" cy="292100"/>
          </a:xfrm>
          <a:prstGeom prst="rect">
            <a:avLst/>
          </a:prstGeom>
        </p:spPr>
        <p:txBody>
          <a:bodyPr anchor="b" anchorCtr="0"/>
          <a:lstStyle>
            <a:lvl1pPr algn="r" eaLnBrk="0" hangingPunct="0">
              <a:defRPr sz="1200" smtClean="0">
                <a:ea typeface="ＭＳ Ｐゴシック" pitchFamily="34" charset="-128"/>
              </a:defRPr>
            </a:lvl1pPr>
          </a:lstStyle>
          <a:p>
            <a:pPr>
              <a:defRPr/>
            </a:pPr>
            <a:r>
              <a:rPr lang="de-DE" smtClean="0"/>
              <a:t>23.04.2013</a:t>
            </a:r>
            <a:endParaRPr lang="de-DE" dirty="0"/>
          </a:p>
        </p:txBody>
      </p:sp>
      <p:sp>
        <p:nvSpPr>
          <p:cNvPr id="13" name="Rectangle 20"/>
          <p:cNvSpPr>
            <a:spLocks noGrp="1" noChangeArrowheads="1"/>
          </p:cNvSpPr>
          <p:nvPr>
            <p:ph type="ftr" sz="quarter" idx="11"/>
          </p:nvPr>
        </p:nvSpPr>
        <p:spPr>
          <a:xfrm>
            <a:off x="1331913" y="6453188"/>
            <a:ext cx="5616575" cy="288925"/>
          </a:xfrm>
          <a:prstGeom prst="rect">
            <a:avLst/>
          </a:prstGeom>
        </p:spPr>
        <p:txBody>
          <a:bodyPr anchor="b" anchorCtr="0"/>
          <a:lstStyle>
            <a:lvl1pPr eaLnBrk="0" hangingPunct="0">
              <a:defRPr sz="1200" smtClean="0">
                <a:ea typeface="ＭＳ Ｐゴシック" pitchFamily="34" charset="-128"/>
              </a:defRPr>
            </a:lvl1pPr>
          </a:lstStyle>
          <a:p>
            <a:pPr algn="r">
              <a:defRPr/>
            </a:pPr>
            <a:r>
              <a:rPr lang="de-DE" smtClean="0"/>
              <a:t>Uta Schmidt-Böcking/Christine Wiegand                        Stauffenberg-Schule Frankfurt</a:t>
            </a:r>
            <a:endParaRPr lang="de-DE" dirty="0"/>
          </a:p>
        </p:txBody>
      </p:sp>
      <p:sp>
        <p:nvSpPr>
          <p:cNvPr id="2" name="Rechteck 1"/>
          <p:cNvSpPr/>
          <p:nvPr userDrawn="1"/>
        </p:nvSpPr>
        <p:spPr>
          <a:xfrm>
            <a:off x="336720" y="2713744"/>
            <a:ext cx="2003032" cy="722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Picture 2"/>
          <p:cNvPicPr>
            <a:picLocks noChangeAspect="1" noChangeArrowheads="1"/>
          </p:cNvPicPr>
          <p:nvPr userDrawn="1"/>
        </p:nvPicPr>
        <p:blipFill rotWithShape="1">
          <a:blip r:embed="rId4">
            <a:extLst>
              <a:ext uri="{BEBA8EAE-BF5A-486C-A8C5-ECC9F3942E4B}">
                <a14:imgProps xmlns:a14="http://schemas.microsoft.com/office/drawing/2010/main">
                  <a14:imgLayer r:embed="rId5">
                    <a14:imgEffect>
                      <a14:backgroundRemoval t="0" b="100000" l="0" r="100000"/>
                    </a14:imgEffect>
                  </a14:imgLayer>
                </a14:imgProps>
              </a:ext>
              <a:ext uri="{28A0092B-C50C-407E-A947-70E740481C1C}">
                <a14:useLocalDpi xmlns:a14="http://schemas.microsoft.com/office/drawing/2010/main" val="0"/>
              </a:ext>
            </a:extLst>
          </a:blip>
          <a:srcRect l="-240" t="874" r="240" b="874"/>
          <a:stretch/>
        </p:blipFill>
        <p:spPr bwMode="auto">
          <a:xfrm>
            <a:off x="282055" y="2701925"/>
            <a:ext cx="2352675" cy="4155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1899398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2_Titelfolie mit Verlauf">
    <p:spTree>
      <p:nvGrpSpPr>
        <p:cNvPr id="1" name=""/>
        <p:cNvGrpSpPr/>
        <p:nvPr/>
      </p:nvGrpSpPr>
      <p:grpSpPr>
        <a:xfrm>
          <a:off x="0" y="0"/>
          <a:ext cx="0" cy="0"/>
          <a:chOff x="0" y="0"/>
          <a:chExt cx="0" cy="0"/>
        </a:xfrm>
      </p:grpSpPr>
      <p:sp>
        <p:nvSpPr>
          <p:cNvPr id="16" name="Rechteck 15"/>
          <p:cNvSpPr/>
          <p:nvPr userDrawn="1"/>
        </p:nvSpPr>
        <p:spPr>
          <a:xfrm>
            <a:off x="292354" y="2701305"/>
            <a:ext cx="8851646" cy="4155108"/>
          </a:xfrm>
          <a:prstGeom prst="rect">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dirty="0" smtClean="0"/>
              <a:t>[</a:t>
            </a:r>
            <a:r>
              <a:rPr lang="de-DE" sz="3600" baseline="0" dirty="0" smtClean="0"/>
              <a:t> eigenes Bild einfügen ]</a:t>
            </a:r>
            <a:endParaRPr lang="de-DE" sz="3600" dirty="0"/>
          </a:p>
        </p:txBody>
      </p:sp>
      <p:sp>
        <p:nvSpPr>
          <p:cNvPr id="5" name="Text Box 7"/>
          <p:cNvSpPr txBox="1">
            <a:spLocks noChangeArrowheads="1"/>
          </p:cNvSpPr>
          <p:nvPr/>
        </p:nvSpPr>
        <p:spPr bwMode="auto">
          <a:xfrm>
            <a:off x="496888" y="252413"/>
            <a:ext cx="734377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pPr>
            <a:r>
              <a:rPr lang="de-DE" sz="1400" b="1">
                <a:solidFill>
                  <a:srgbClr val="003399"/>
                </a:solidFill>
              </a:rPr>
              <a:t>Landesschulamt und Lehrkräfteakademie </a:t>
            </a:r>
            <a:endParaRPr lang="de-DE" sz="1200">
              <a:solidFill>
                <a:schemeClr val="tx2"/>
              </a:solidFill>
            </a:endParaRPr>
          </a:p>
        </p:txBody>
      </p:sp>
      <p:sp>
        <p:nvSpPr>
          <p:cNvPr id="6" name="Rectangle 30"/>
          <p:cNvSpPr>
            <a:spLocks noChangeAspect="1" noChangeArrowheads="1"/>
          </p:cNvSpPr>
          <p:nvPr/>
        </p:nvSpPr>
        <p:spPr bwMode="auto">
          <a:xfrm>
            <a:off x="3175" y="33337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7" name="Rectangle 31"/>
          <p:cNvSpPr>
            <a:spLocks noChangeArrowheads="1"/>
          </p:cNvSpPr>
          <p:nvPr/>
        </p:nvSpPr>
        <p:spPr bwMode="auto">
          <a:xfrm>
            <a:off x="3175" y="925513"/>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8" name="Rectangle 32"/>
          <p:cNvSpPr>
            <a:spLocks noChangeArrowheads="1"/>
          </p:cNvSpPr>
          <p:nvPr/>
        </p:nvSpPr>
        <p:spPr bwMode="auto">
          <a:xfrm>
            <a:off x="3175" y="1517650"/>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9" name="Rectangle 33"/>
          <p:cNvSpPr>
            <a:spLocks noChangeArrowheads="1"/>
          </p:cNvSpPr>
          <p:nvPr/>
        </p:nvSpPr>
        <p:spPr bwMode="auto">
          <a:xfrm>
            <a:off x="3175" y="2109788"/>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0" name="Rectangle 34"/>
          <p:cNvSpPr>
            <a:spLocks noChangeArrowheads="1"/>
          </p:cNvSpPr>
          <p:nvPr/>
        </p:nvSpPr>
        <p:spPr bwMode="auto">
          <a:xfrm>
            <a:off x="-3175" y="270192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pic>
        <p:nvPicPr>
          <p:cNvPr id="11" name="Grafik 22"/>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43888" y="333375"/>
            <a:ext cx="679450"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Rectangle 4"/>
          <p:cNvSpPr>
            <a:spLocks noGrp="1" noChangeArrowheads="1"/>
          </p:cNvSpPr>
          <p:nvPr>
            <p:ph type="subTitle" idx="1"/>
          </p:nvPr>
        </p:nvSpPr>
        <p:spPr>
          <a:xfrm>
            <a:off x="487362" y="1979316"/>
            <a:ext cx="8435975" cy="701030"/>
          </a:xfrm>
        </p:spPr>
        <p:txBody>
          <a:bodyPr lIns="0" tIns="0" rIns="0" bIns="0" anchor="b"/>
          <a:lstStyle>
            <a:lvl1pPr marL="0" indent="0">
              <a:spcAft>
                <a:spcPct val="0"/>
              </a:spcAft>
              <a:buFont typeface="Wingdings" pitchFamily="2" charset="2"/>
              <a:buNone/>
              <a:defRPr sz="2400"/>
            </a:lvl1pPr>
          </a:lstStyle>
          <a:p>
            <a:pPr lvl="0"/>
            <a:r>
              <a:rPr lang="de-DE" noProof="0" smtClean="0"/>
              <a:t>Formatvorlage des Untertitelmasters durch Klicken bearbeiten</a:t>
            </a:r>
            <a:endParaRPr lang="de-DE" noProof="0" dirty="0" smtClean="0"/>
          </a:p>
        </p:txBody>
      </p:sp>
      <p:sp>
        <p:nvSpPr>
          <p:cNvPr id="12329" name="Rectangle 41"/>
          <p:cNvSpPr>
            <a:spLocks noGrp="1" noChangeArrowheads="1"/>
          </p:cNvSpPr>
          <p:nvPr>
            <p:ph type="ctrTitle" sz="quarter"/>
          </p:nvPr>
        </p:nvSpPr>
        <p:spPr>
          <a:xfrm>
            <a:off x="484188" y="620713"/>
            <a:ext cx="7688212" cy="1295400"/>
          </a:xfrm>
        </p:spPr>
        <p:txBody>
          <a:bodyPr lIns="0" rIns="0"/>
          <a:lstStyle>
            <a:lvl1pPr>
              <a:defRPr sz="3600">
                <a:solidFill>
                  <a:srgbClr val="004B95"/>
                </a:solidFill>
              </a:defRPr>
            </a:lvl1pPr>
          </a:lstStyle>
          <a:p>
            <a:pPr lvl="0"/>
            <a:r>
              <a:rPr lang="de-DE" noProof="0" smtClean="0"/>
              <a:t>Titelmasterformat durch Klicken bearbeiten</a:t>
            </a:r>
            <a:endParaRPr lang="de-DE" noProof="0" dirty="0" smtClean="0"/>
          </a:p>
        </p:txBody>
      </p:sp>
      <p:sp>
        <p:nvSpPr>
          <p:cNvPr id="12" name="Rectangle 19"/>
          <p:cNvSpPr>
            <a:spLocks noGrp="1" noChangeArrowheads="1"/>
          </p:cNvSpPr>
          <p:nvPr>
            <p:ph type="dt" sz="quarter" idx="10"/>
          </p:nvPr>
        </p:nvSpPr>
        <p:spPr>
          <a:xfrm>
            <a:off x="7019925" y="6450013"/>
            <a:ext cx="1936750" cy="292100"/>
          </a:xfrm>
          <a:prstGeom prst="rect">
            <a:avLst/>
          </a:prstGeom>
        </p:spPr>
        <p:txBody>
          <a:bodyPr anchor="b" anchorCtr="0"/>
          <a:lstStyle>
            <a:lvl1pPr algn="r" eaLnBrk="0" hangingPunct="0">
              <a:defRPr sz="1200" smtClean="0">
                <a:ea typeface="ＭＳ Ｐゴシック" pitchFamily="34" charset="-128"/>
              </a:defRPr>
            </a:lvl1pPr>
          </a:lstStyle>
          <a:p>
            <a:pPr>
              <a:defRPr/>
            </a:pPr>
            <a:r>
              <a:rPr lang="de-DE" smtClean="0"/>
              <a:t>23.04.2013</a:t>
            </a:r>
            <a:endParaRPr lang="de-DE" dirty="0"/>
          </a:p>
        </p:txBody>
      </p:sp>
      <p:sp>
        <p:nvSpPr>
          <p:cNvPr id="13" name="Rectangle 20"/>
          <p:cNvSpPr>
            <a:spLocks noGrp="1" noChangeArrowheads="1"/>
          </p:cNvSpPr>
          <p:nvPr>
            <p:ph type="ftr" sz="quarter" idx="11"/>
          </p:nvPr>
        </p:nvSpPr>
        <p:spPr>
          <a:xfrm>
            <a:off x="1331913" y="6453188"/>
            <a:ext cx="5616575" cy="288925"/>
          </a:xfrm>
          <a:prstGeom prst="rect">
            <a:avLst/>
          </a:prstGeom>
        </p:spPr>
        <p:txBody>
          <a:bodyPr anchor="b" anchorCtr="0"/>
          <a:lstStyle>
            <a:lvl1pPr eaLnBrk="0" hangingPunct="0">
              <a:defRPr sz="1200" smtClean="0">
                <a:ea typeface="ＭＳ Ｐゴシック" pitchFamily="34" charset="-128"/>
              </a:defRPr>
            </a:lvl1pPr>
          </a:lstStyle>
          <a:p>
            <a:pPr algn="r">
              <a:defRPr/>
            </a:pPr>
            <a:r>
              <a:rPr lang="de-DE" smtClean="0"/>
              <a:t>Uta Schmidt-Böcking/Christine Wiegand                        Stauffenberg-Schule Frankfurt</a:t>
            </a:r>
            <a:endParaRPr lang="de-DE" dirty="0"/>
          </a:p>
        </p:txBody>
      </p:sp>
      <p:sp>
        <p:nvSpPr>
          <p:cNvPr id="2" name="Rechteck 1"/>
          <p:cNvSpPr/>
          <p:nvPr userDrawn="1"/>
        </p:nvSpPr>
        <p:spPr>
          <a:xfrm>
            <a:off x="336720" y="2713744"/>
            <a:ext cx="2003032" cy="722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Picture 2"/>
          <p:cNvPicPr>
            <a:picLocks noChangeAspect="1" noChangeArrowheads="1"/>
          </p:cNvPicPr>
          <p:nvPr userDrawn="1"/>
        </p:nvPicPr>
        <p:blipFill rotWithShape="1">
          <a:blip r:embed="rId3">
            <a:extLst>
              <a:ext uri="{BEBA8EAE-BF5A-486C-A8C5-ECC9F3942E4B}">
                <a14:imgProps xmlns:a14="http://schemas.microsoft.com/office/drawing/2010/main">
                  <a14:imgLayer r:embed="rId4">
                    <a14:imgEffect>
                      <a14:backgroundRemoval t="0" b="100000" l="0" r="100000"/>
                    </a14:imgEffect>
                  </a14:imgLayer>
                </a14:imgProps>
              </a:ext>
              <a:ext uri="{28A0092B-C50C-407E-A947-70E740481C1C}">
                <a14:useLocalDpi xmlns:a14="http://schemas.microsoft.com/office/drawing/2010/main" val="0"/>
              </a:ext>
            </a:extLst>
          </a:blip>
          <a:srcRect l="-240" t="874" r="240" b="874"/>
          <a:stretch/>
        </p:blipFill>
        <p:spPr bwMode="auto">
          <a:xfrm>
            <a:off x="282055" y="2701925"/>
            <a:ext cx="2352675" cy="4155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7924716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mit eigenem Bild">
    <p:spTree>
      <p:nvGrpSpPr>
        <p:cNvPr id="1" name=""/>
        <p:cNvGrpSpPr/>
        <p:nvPr/>
      </p:nvGrpSpPr>
      <p:grpSpPr>
        <a:xfrm>
          <a:off x="0" y="0"/>
          <a:ext cx="0" cy="0"/>
          <a:chOff x="0" y="0"/>
          <a:chExt cx="0" cy="0"/>
        </a:xfrm>
      </p:grpSpPr>
      <p:sp>
        <p:nvSpPr>
          <p:cNvPr id="27" name="Rectangle 2"/>
          <p:cNvSpPr>
            <a:spLocks noGrp="1" noChangeArrowheads="1"/>
          </p:cNvSpPr>
          <p:nvPr>
            <p:ph type="title"/>
          </p:nvPr>
        </p:nvSpPr>
        <p:spPr bwMode="auto">
          <a:xfrm>
            <a:off x="531813" y="893763"/>
            <a:ext cx="8432800" cy="98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rgbClr val="003695"/>
                </a:solidFill>
              </a:defRPr>
            </a:lvl1pPr>
          </a:lstStyle>
          <a:p>
            <a:pPr lvl="0"/>
            <a:r>
              <a:rPr lang="de-DE" smtClean="0"/>
              <a:t>Titelmasterformat durch Klicken bearbeiten</a:t>
            </a:r>
            <a:endParaRPr lang="de-DE" dirty="0" smtClean="0"/>
          </a:p>
        </p:txBody>
      </p:sp>
      <p:sp>
        <p:nvSpPr>
          <p:cNvPr id="28" name="Rectangle 19"/>
          <p:cNvSpPr>
            <a:spLocks noGrp="1" noChangeArrowheads="1"/>
          </p:cNvSpPr>
          <p:nvPr>
            <p:ph type="dt" sz="quarter" idx="10"/>
          </p:nvPr>
        </p:nvSpPr>
        <p:spPr>
          <a:xfrm>
            <a:off x="7380288" y="6450013"/>
            <a:ext cx="1576387" cy="292100"/>
          </a:xfrm>
          <a:prstGeom prst="rect">
            <a:avLst/>
          </a:prstGeom>
        </p:spPr>
        <p:txBody>
          <a:bodyPr anchor="b" anchorCtr="0"/>
          <a:lstStyle>
            <a:lvl1pPr algn="r" eaLnBrk="0" hangingPunct="0">
              <a:defRPr sz="1200" smtClean="0">
                <a:ea typeface="ＭＳ Ｐゴシック" pitchFamily="34" charset="-128"/>
              </a:defRPr>
            </a:lvl1pPr>
          </a:lstStyle>
          <a:p>
            <a:pPr>
              <a:defRPr/>
            </a:pPr>
            <a:r>
              <a:rPr lang="de-DE" smtClean="0"/>
              <a:t>23.04.2013</a:t>
            </a:r>
            <a:endParaRPr lang="de-DE" dirty="0"/>
          </a:p>
        </p:txBody>
      </p:sp>
      <p:sp>
        <p:nvSpPr>
          <p:cNvPr id="29" name="Rectangle 20"/>
          <p:cNvSpPr>
            <a:spLocks noGrp="1" noChangeArrowheads="1"/>
          </p:cNvSpPr>
          <p:nvPr>
            <p:ph type="ftr" sz="quarter" idx="11"/>
          </p:nvPr>
        </p:nvSpPr>
        <p:spPr>
          <a:xfrm>
            <a:off x="1331913" y="6453188"/>
            <a:ext cx="5976937" cy="288925"/>
          </a:xfrm>
          <a:prstGeom prst="rect">
            <a:avLst/>
          </a:prstGeom>
        </p:spPr>
        <p:txBody>
          <a:bodyPr anchor="b" anchorCtr="0"/>
          <a:lstStyle>
            <a:lvl1pPr eaLnBrk="0" hangingPunct="0">
              <a:defRPr sz="1200" smtClean="0">
                <a:ea typeface="ＭＳ Ｐゴシック" pitchFamily="34" charset="-128"/>
              </a:defRPr>
            </a:lvl1pPr>
          </a:lstStyle>
          <a:p>
            <a:pPr algn="r">
              <a:defRPr/>
            </a:pPr>
            <a:r>
              <a:rPr lang="de-DE" smtClean="0"/>
              <a:t>Uta Schmidt-Böcking/Christine Wiegand                        Stauffenberg-Schule Frankfurt</a:t>
            </a:r>
            <a:endParaRPr lang="de-DE" dirty="0"/>
          </a:p>
        </p:txBody>
      </p:sp>
      <p:sp>
        <p:nvSpPr>
          <p:cNvPr id="30" name="Rectangle 21"/>
          <p:cNvSpPr>
            <a:spLocks noGrp="1" noChangeArrowheads="1"/>
          </p:cNvSpPr>
          <p:nvPr>
            <p:ph type="sldNum" sz="quarter" idx="12"/>
          </p:nvPr>
        </p:nvSpPr>
        <p:spPr>
          <a:xfrm>
            <a:off x="552450" y="6453188"/>
            <a:ext cx="706438" cy="300037"/>
          </a:xfrm>
          <a:prstGeom prst="rect">
            <a:avLst/>
          </a:prstGeom>
        </p:spPr>
        <p:txBody>
          <a:bodyPr/>
          <a:lstStyle>
            <a:lvl1pPr eaLnBrk="0" hangingPunct="0">
              <a:defRPr sz="1400" b="1" smtClean="0">
                <a:solidFill>
                  <a:schemeClr val="bg1">
                    <a:lumMod val="50000"/>
                  </a:schemeClr>
                </a:solidFill>
                <a:ea typeface="ＭＳ Ｐゴシック" pitchFamily="34" charset="-128"/>
              </a:defRPr>
            </a:lvl1pPr>
          </a:lstStyle>
          <a:p>
            <a:pPr>
              <a:defRPr/>
            </a:pPr>
            <a:fld id="{EF82B18D-C707-4786-8163-FFCD341314AB}" type="slidenum">
              <a:rPr lang="de-DE"/>
              <a:pPr>
                <a:defRPr/>
              </a:pPr>
              <a:t>‹Nr.›</a:t>
            </a:fld>
            <a:endParaRPr lang="de-DE" dirty="0"/>
          </a:p>
        </p:txBody>
      </p:sp>
      <p:sp>
        <p:nvSpPr>
          <p:cNvPr id="36" name="Rectangle 3"/>
          <p:cNvSpPr>
            <a:spLocks noGrp="1" noChangeArrowheads="1"/>
          </p:cNvSpPr>
          <p:nvPr>
            <p:ph idx="1"/>
          </p:nvPr>
        </p:nvSpPr>
        <p:spPr bwMode="auto">
          <a:xfrm>
            <a:off x="541338" y="2060575"/>
            <a:ext cx="8410575"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smtClean="0"/>
          </a:p>
        </p:txBody>
      </p:sp>
    </p:spTree>
    <p:extLst>
      <p:ext uri="{BB962C8B-B14F-4D97-AF65-F5344CB8AC3E}">
        <p14:creationId xmlns:p14="http://schemas.microsoft.com/office/powerpoint/2010/main" val="86043235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tandardfolie mit Hintergrund">
    <p:spTree>
      <p:nvGrpSpPr>
        <p:cNvPr id="1" name=""/>
        <p:cNvGrpSpPr/>
        <p:nvPr/>
      </p:nvGrpSpPr>
      <p:grpSpPr>
        <a:xfrm>
          <a:off x="0" y="0"/>
          <a:ext cx="0" cy="0"/>
          <a:chOff x="0" y="0"/>
          <a:chExt cx="0" cy="0"/>
        </a:xfrm>
      </p:grpSpPr>
      <p:sp>
        <p:nvSpPr>
          <p:cNvPr id="2" name="Rechteck 1"/>
          <p:cNvSpPr/>
          <p:nvPr userDrawn="1"/>
        </p:nvSpPr>
        <p:spPr>
          <a:xfrm>
            <a:off x="296862" y="923925"/>
            <a:ext cx="8847137" cy="1224000"/>
          </a:xfrm>
          <a:prstGeom prst="rect">
            <a:avLst/>
          </a:prstGeom>
          <a:gradFill flip="none" rotWithShape="1">
            <a:gsLst>
              <a:gs pos="0">
                <a:srgbClr val="004B95"/>
              </a:gs>
              <a:gs pos="100000">
                <a:srgbClr val="F6F6FF"/>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Rechteck 21"/>
          <p:cNvSpPr/>
          <p:nvPr userDrawn="1"/>
        </p:nvSpPr>
        <p:spPr>
          <a:xfrm>
            <a:off x="298128" y="2106613"/>
            <a:ext cx="8845872" cy="4271540"/>
          </a:xfrm>
          <a:prstGeom prst="rect">
            <a:avLst/>
          </a:prstGeom>
          <a:gradFill flip="none" rotWithShape="1">
            <a:gsLst>
              <a:gs pos="0">
                <a:srgbClr val="004B95"/>
              </a:gs>
              <a:gs pos="100000">
                <a:srgbClr val="F6F6FF"/>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4" name="Picture 12" descr="BL_Logo_2010_klein_rgb"/>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51738" y="333375"/>
            <a:ext cx="140017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7"/>
          <p:cNvSpPr txBox="1">
            <a:spLocks noChangeArrowheads="1"/>
          </p:cNvSpPr>
          <p:nvPr userDrawn="1"/>
        </p:nvSpPr>
        <p:spPr bwMode="auto">
          <a:xfrm>
            <a:off x="506413" y="252413"/>
            <a:ext cx="734377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pPr>
            <a:r>
              <a:rPr lang="de-DE" sz="1400" b="1">
                <a:solidFill>
                  <a:srgbClr val="003399"/>
                </a:solidFill>
              </a:rPr>
              <a:t>Landesschulamt und Lehrkräfteakademie </a:t>
            </a:r>
            <a:endParaRPr lang="de-DE" sz="1200">
              <a:solidFill>
                <a:schemeClr val="tx2"/>
              </a:solidFill>
            </a:endParaRPr>
          </a:p>
        </p:txBody>
      </p:sp>
      <p:sp>
        <p:nvSpPr>
          <p:cNvPr id="21" name="Rectangle 2"/>
          <p:cNvSpPr>
            <a:spLocks noGrp="1" noChangeArrowheads="1"/>
          </p:cNvSpPr>
          <p:nvPr>
            <p:ph type="title"/>
          </p:nvPr>
        </p:nvSpPr>
        <p:spPr bwMode="auto">
          <a:xfrm>
            <a:off x="531813" y="893763"/>
            <a:ext cx="8432800" cy="98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rgbClr val="003695"/>
                </a:solidFill>
              </a:defRPr>
            </a:lvl1pPr>
          </a:lstStyle>
          <a:p>
            <a:pPr lvl="0"/>
            <a:r>
              <a:rPr lang="de-DE" smtClean="0"/>
              <a:t>Titelmasterformat durch Klicken bearbeiten</a:t>
            </a:r>
            <a:endParaRPr lang="de-DE" dirty="0" smtClean="0"/>
          </a:p>
        </p:txBody>
      </p:sp>
      <p:sp>
        <p:nvSpPr>
          <p:cNvPr id="11" name="Rectangle 19"/>
          <p:cNvSpPr>
            <a:spLocks noGrp="1" noChangeArrowheads="1"/>
          </p:cNvSpPr>
          <p:nvPr>
            <p:ph type="dt" sz="quarter" idx="10"/>
          </p:nvPr>
        </p:nvSpPr>
        <p:spPr>
          <a:xfrm>
            <a:off x="7380288" y="6450013"/>
            <a:ext cx="1576387" cy="292100"/>
          </a:xfrm>
          <a:prstGeom prst="rect">
            <a:avLst/>
          </a:prstGeom>
        </p:spPr>
        <p:txBody>
          <a:bodyPr anchor="b" anchorCtr="0"/>
          <a:lstStyle>
            <a:lvl1pPr algn="r" eaLnBrk="0" hangingPunct="0">
              <a:defRPr sz="1200" smtClean="0">
                <a:ea typeface="ＭＳ Ｐゴシック" pitchFamily="34" charset="-128"/>
              </a:defRPr>
            </a:lvl1pPr>
          </a:lstStyle>
          <a:p>
            <a:pPr>
              <a:defRPr/>
            </a:pPr>
            <a:r>
              <a:rPr lang="de-DE" smtClean="0"/>
              <a:t>23.04.2013</a:t>
            </a:r>
            <a:endParaRPr lang="de-DE" dirty="0"/>
          </a:p>
        </p:txBody>
      </p:sp>
      <p:sp>
        <p:nvSpPr>
          <p:cNvPr id="12" name="Rectangle 20"/>
          <p:cNvSpPr>
            <a:spLocks noGrp="1" noChangeArrowheads="1"/>
          </p:cNvSpPr>
          <p:nvPr>
            <p:ph type="ftr" sz="quarter" idx="11"/>
          </p:nvPr>
        </p:nvSpPr>
        <p:spPr>
          <a:xfrm>
            <a:off x="1331913" y="6453188"/>
            <a:ext cx="5976937" cy="288925"/>
          </a:xfrm>
          <a:prstGeom prst="rect">
            <a:avLst/>
          </a:prstGeom>
        </p:spPr>
        <p:txBody>
          <a:bodyPr anchor="b" anchorCtr="0"/>
          <a:lstStyle>
            <a:lvl1pPr eaLnBrk="0" hangingPunct="0">
              <a:defRPr sz="1200" smtClean="0">
                <a:ea typeface="ＭＳ Ｐゴシック" pitchFamily="34" charset="-128"/>
              </a:defRPr>
            </a:lvl1pPr>
          </a:lstStyle>
          <a:p>
            <a:pPr algn="r">
              <a:defRPr/>
            </a:pPr>
            <a:r>
              <a:rPr lang="de-DE" smtClean="0"/>
              <a:t>Uta Schmidt-Böcking/Christine Wiegand                        Stauffenberg-Schule Frankfurt</a:t>
            </a:r>
            <a:endParaRPr lang="de-DE" dirty="0"/>
          </a:p>
        </p:txBody>
      </p:sp>
      <p:sp>
        <p:nvSpPr>
          <p:cNvPr id="13" name="Rectangle 21"/>
          <p:cNvSpPr>
            <a:spLocks noGrp="1" noChangeArrowheads="1"/>
          </p:cNvSpPr>
          <p:nvPr>
            <p:ph type="sldNum" sz="quarter" idx="12"/>
          </p:nvPr>
        </p:nvSpPr>
        <p:spPr>
          <a:xfrm>
            <a:off x="552450" y="6453188"/>
            <a:ext cx="706438" cy="300037"/>
          </a:xfrm>
          <a:prstGeom prst="rect">
            <a:avLst/>
          </a:prstGeom>
        </p:spPr>
        <p:txBody>
          <a:bodyPr/>
          <a:lstStyle>
            <a:lvl1pPr eaLnBrk="0" hangingPunct="0">
              <a:defRPr sz="1400" b="1" smtClean="0">
                <a:solidFill>
                  <a:schemeClr val="bg1">
                    <a:lumMod val="50000"/>
                  </a:schemeClr>
                </a:solidFill>
                <a:ea typeface="ＭＳ Ｐゴシック" pitchFamily="34" charset="-128"/>
              </a:defRPr>
            </a:lvl1pPr>
          </a:lstStyle>
          <a:p>
            <a:pPr>
              <a:defRPr/>
            </a:pPr>
            <a:fld id="{EF82B18D-C707-4786-8163-FFCD341314AB}" type="slidenum">
              <a:rPr lang="de-DE"/>
              <a:pPr>
                <a:defRPr/>
              </a:pPr>
              <a:t>‹Nr.›</a:t>
            </a:fld>
            <a:endParaRPr lang="de-DE" dirty="0"/>
          </a:p>
        </p:txBody>
      </p:sp>
      <p:sp>
        <p:nvSpPr>
          <p:cNvPr id="16" name="Rectangle 30"/>
          <p:cNvSpPr>
            <a:spLocks noChangeAspect="1" noChangeArrowheads="1"/>
          </p:cNvSpPr>
          <p:nvPr userDrawn="1"/>
        </p:nvSpPr>
        <p:spPr bwMode="auto">
          <a:xfrm>
            <a:off x="3175" y="33337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7" name="Rectangle 31"/>
          <p:cNvSpPr>
            <a:spLocks noChangeArrowheads="1"/>
          </p:cNvSpPr>
          <p:nvPr userDrawn="1"/>
        </p:nvSpPr>
        <p:spPr bwMode="auto">
          <a:xfrm>
            <a:off x="3175" y="925513"/>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8" name="Rectangle 32"/>
          <p:cNvSpPr>
            <a:spLocks noChangeArrowheads="1"/>
          </p:cNvSpPr>
          <p:nvPr userDrawn="1"/>
        </p:nvSpPr>
        <p:spPr bwMode="auto">
          <a:xfrm>
            <a:off x="3175" y="1517650"/>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9" name="Rectangle 33"/>
          <p:cNvSpPr>
            <a:spLocks noChangeArrowheads="1"/>
          </p:cNvSpPr>
          <p:nvPr userDrawn="1"/>
        </p:nvSpPr>
        <p:spPr bwMode="auto">
          <a:xfrm>
            <a:off x="3175" y="2109788"/>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20" name="Rectangle 34"/>
          <p:cNvSpPr>
            <a:spLocks noChangeArrowheads="1"/>
          </p:cNvSpPr>
          <p:nvPr userDrawn="1"/>
        </p:nvSpPr>
        <p:spPr bwMode="auto">
          <a:xfrm>
            <a:off x="3175" y="270192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23" name="Rectangle 3"/>
          <p:cNvSpPr>
            <a:spLocks noGrp="1" noChangeArrowheads="1"/>
          </p:cNvSpPr>
          <p:nvPr>
            <p:ph idx="1"/>
          </p:nvPr>
        </p:nvSpPr>
        <p:spPr bwMode="auto">
          <a:xfrm>
            <a:off x="541338" y="2109788"/>
            <a:ext cx="8410575" cy="427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smtClean="0"/>
          </a:p>
        </p:txBody>
      </p:sp>
    </p:spTree>
    <p:extLst>
      <p:ext uri="{BB962C8B-B14F-4D97-AF65-F5344CB8AC3E}">
        <p14:creationId xmlns:p14="http://schemas.microsoft.com/office/powerpoint/2010/main" val="413509924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1813" y="893763"/>
            <a:ext cx="8432800" cy="98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b" anchorCtr="0" compatLnSpc="1">
            <a:prstTxWarp prst="textNoShape">
              <a:avLst/>
            </a:prstTxWarp>
          </a:bodyPr>
          <a:lstStyle/>
          <a:p>
            <a:pPr lvl="0"/>
            <a:r>
              <a:rPr lang="de-DE" smtClean="0"/>
              <a:t>Titelmasterformat durch Klicken bearbeiten</a:t>
            </a:r>
          </a:p>
        </p:txBody>
      </p:sp>
      <p:sp>
        <p:nvSpPr>
          <p:cNvPr id="1027" name="Rectangle 3"/>
          <p:cNvSpPr>
            <a:spLocks noGrp="1" noChangeArrowheads="1"/>
          </p:cNvSpPr>
          <p:nvPr>
            <p:ph type="body" idx="1"/>
          </p:nvPr>
        </p:nvSpPr>
        <p:spPr bwMode="auto">
          <a:xfrm>
            <a:off x="541338" y="2060575"/>
            <a:ext cx="8410575"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pic>
        <p:nvPicPr>
          <p:cNvPr id="1028" name="Picture 12" descr="BL_Logo_2010_klein_rgb"/>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42213" y="333375"/>
            <a:ext cx="140017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9" name="Gruppieren 2"/>
          <p:cNvGrpSpPr>
            <a:grpSpLocks/>
          </p:cNvGrpSpPr>
          <p:nvPr/>
        </p:nvGrpSpPr>
        <p:grpSpPr bwMode="auto">
          <a:xfrm>
            <a:off x="0" y="333375"/>
            <a:ext cx="290513" cy="2655888"/>
            <a:chOff x="0" y="333375"/>
            <a:chExt cx="290513" cy="2655888"/>
          </a:xfrm>
        </p:grpSpPr>
        <p:sp>
          <p:nvSpPr>
            <p:cNvPr id="1034" name="Rectangle 13"/>
            <p:cNvSpPr>
              <a:spLocks noChangeAspect="1" noChangeArrowheads="1"/>
            </p:cNvSpPr>
            <p:nvPr/>
          </p:nvSpPr>
          <p:spPr bwMode="auto">
            <a:xfrm>
              <a:off x="3175" y="33337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035" name="Rectangle 14"/>
            <p:cNvSpPr>
              <a:spLocks noChangeArrowheads="1"/>
            </p:cNvSpPr>
            <p:nvPr/>
          </p:nvSpPr>
          <p:spPr bwMode="auto">
            <a:xfrm>
              <a:off x="3175" y="925513"/>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036" name="Rectangle 15"/>
            <p:cNvSpPr>
              <a:spLocks noChangeArrowheads="1"/>
            </p:cNvSpPr>
            <p:nvPr/>
          </p:nvSpPr>
          <p:spPr bwMode="auto">
            <a:xfrm>
              <a:off x="1588" y="1517650"/>
              <a:ext cx="287337"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037" name="Rectangle 16"/>
            <p:cNvSpPr>
              <a:spLocks noChangeArrowheads="1"/>
            </p:cNvSpPr>
            <p:nvPr/>
          </p:nvSpPr>
          <p:spPr bwMode="auto">
            <a:xfrm>
              <a:off x="0" y="2109788"/>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038" name="Rectangle 17"/>
            <p:cNvSpPr>
              <a:spLocks noChangeArrowheads="1"/>
            </p:cNvSpPr>
            <p:nvPr/>
          </p:nvSpPr>
          <p:spPr bwMode="auto">
            <a:xfrm>
              <a:off x="1588" y="2701925"/>
              <a:ext cx="287337" cy="287338"/>
            </a:xfrm>
            <a:prstGeom prst="rect">
              <a:avLst/>
            </a:prstGeom>
            <a:solidFill>
              <a:srgbClr val="DB2F36"/>
            </a:solidFill>
            <a:ln w="9525">
              <a:solidFill>
                <a:srgbClr val="DB2F36"/>
              </a:solidFill>
              <a:miter lim="800000"/>
              <a:headEnd/>
              <a:tailEnd/>
            </a:ln>
          </p:spPr>
          <p:txBody>
            <a:bodyPr wrap="none" anchor="ctr"/>
            <a:lstStyle/>
            <a:p>
              <a:endParaRPr lang="de-DE"/>
            </a:p>
          </p:txBody>
        </p:sp>
      </p:grpSp>
      <p:sp>
        <p:nvSpPr>
          <p:cNvPr id="1033" name="Text Box 7"/>
          <p:cNvSpPr txBox="1">
            <a:spLocks noChangeArrowheads="1"/>
          </p:cNvSpPr>
          <p:nvPr/>
        </p:nvSpPr>
        <p:spPr bwMode="auto">
          <a:xfrm>
            <a:off x="506413" y="252413"/>
            <a:ext cx="734377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pPr>
            <a:r>
              <a:rPr lang="de-DE" sz="1400" b="1">
                <a:solidFill>
                  <a:srgbClr val="003399"/>
                </a:solidFill>
              </a:rPr>
              <a:t>Landesschulamt und Lehrkräfteakademie </a:t>
            </a:r>
            <a:endParaRPr lang="de-DE" sz="1200">
              <a:solidFill>
                <a:schemeClr val="tx2"/>
              </a:solidFill>
            </a:endParaRPr>
          </a:p>
        </p:txBody>
      </p:sp>
      <p:sp>
        <p:nvSpPr>
          <p:cNvPr id="15" name="Rectangle 19"/>
          <p:cNvSpPr>
            <a:spLocks noGrp="1" noChangeArrowheads="1"/>
          </p:cNvSpPr>
          <p:nvPr>
            <p:ph type="dt" sz="quarter" idx="2"/>
          </p:nvPr>
        </p:nvSpPr>
        <p:spPr>
          <a:xfrm>
            <a:off x="7380288" y="6450013"/>
            <a:ext cx="1576387" cy="292100"/>
          </a:xfrm>
          <a:prstGeom prst="rect">
            <a:avLst/>
          </a:prstGeom>
        </p:spPr>
        <p:txBody>
          <a:bodyPr/>
          <a:lstStyle>
            <a:lvl1pPr algn="r" eaLnBrk="0" hangingPunct="0">
              <a:defRPr sz="1200" smtClean="0">
                <a:ea typeface="ＭＳ Ｐゴシック" pitchFamily="34" charset="-128"/>
              </a:defRPr>
            </a:lvl1pPr>
          </a:lstStyle>
          <a:p>
            <a:pPr>
              <a:defRPr/>
            </a:pPr>
            <a:r>
              <a:rPr lang="de-DE" smtClean="0"/>
              <a:t>23.04.2013</a:t>
            </a:r>
            <a:endParaRPr lang="de-DE" dirty="0"/>
          </a:p>
        </p:txBody>
      </p:sp>
      <p:sp>
        <p:nvSpPr>
          <p:cNvPr id="16" name="Rectangle 20"/>
          <p:cNvSpPr>
            <a:spLocks noGrp="1" noChangeArrowheads="1"/>
          </p:cNvSpPr>
          <p:nvPr>
            <p:ph type="ftr" sz="quarter" idx="3"/>
          </p:nvPr>
        </p:nvSpPr>
        <p:spPr>
          <a:xfrm>
            <a:off x="1331913" y="6453188"/>
            <a:ext cx="5976937" cy="288925"/>
          </a:xfrm>
          <a:prstGeom prst="rect">
            <a:avLst/>
          </a:prstGeom>
        </p:spPr>
        <p:txBody>
          <a:bodyPr/>
          <a:lstStyle>
            <a:lvl1pPr eaLnBrk="0" hangingPunct="0">
              <a:defRPr sz="1200" smtClean="0">
                <a:ea typeface="ＭＳ Ｐゴシック" pitchFamily="34" charset="-128"/>
              </a:defRPr>
            </a:lvl1pPr>
          </a:lstStyle>
          <a:p>
            <a:pPr algn="r">
              <a:defRPr/>
            </a:pPr>
            <a:r>
              <a:rPr lang="de-DE" smtClean="0"/>
              <a:t>Uta Schmidt-Böcking/Christine Wiegand                        Stauffenberg-Schule Frankfurt</a:t>
            </a:r>
            <a:endParaRPr lang="de-DE" dirty="0"/>
          </a:p>
        </p:txBody>
      </p:sp>
      <p:sp>
        <p:nvSpPr>
          <p:cNvPr id="17" name="Rectangle 21"/>
          <p:cNvSpPr>
            <a:spLocks noGrp="1" noChangeArrowheads="1"/>
          </p:cNvSpPr>
          <p:nvPr>
            <p:ph type="sldNum" sz="quarter" idx="4"/>
          </p:nvPr>
        </p:nvSpPr>
        <p:spPr>
          <a:xfrm>
            <a:off x="552450" y="6453188"/>
            <a:ext cx="706438" cy="300037"/>
          </a:xfrm>
          <a:prstGeom prst="rect">
            <a:avLst/>
          </a:prstGeom>
        </p:spPr>
        <p:txBody>
          <a:bodyPr/>
          <a:lstStyle>
            <a:lvl1pPr eaLnBrk="0" hangingPunct="0">
              <a:defRPr sz="1400" b="1" smtClean="0">
                <a:solidFill>
                  <a:schemeClr val="bg1">
                    <a:lumMod val="50000"/>
                  </a:schemeClr>
                </a:solidFill>
                <a:ea typeface="ＭＳ Ｐゴシック" pitchFamily="34" charset="-128"/>
              </a:defRPr>
            </a:lvl1pPr>
          </a:lstStyle>
          <a:p>
            <a:pPr>
              <a:defRPr/>
            </a:pPr>
            <a:fld id="{EF82B18D-C707-4786-8163-FFCD341314AB}" type="slidenum">
              <a:rPr lang="de-DE"/>
              <a:pPr>
                <a:defRPr/>
              </a:pPr>
              <a:t>‹Nr.›</a:t>
            </a:fld>
            <a:endParaRPr lang="de-DE" dirty="0"/>
          </a:p>
        </p:txBody>
      </p:sp>
    </p:spTree>
  </p:cSld>
  <p:clrMap bg1="lt1" tx1="dk1" bg2="lt2" tx2="dk2" accent1="accent1" accent2="accent2" accent3="accent3" accent4="accent4" accent5="accent5" accent6="accent6" hlink="hlink" folHlink="folHlink"/>
  <p:sldLayoutIdLst>
    <p:sldLayoutId id="2147483663" r:id="rId1"/>
    <p:sldLayoutId id="2147483671" r:id="rId2"/>
    <p:sldLayoutId id="2147483673" r:id="rId3"/>
    <p:sldLayoutId id="2147483675" r:id="rId4"/>
    <p:sldLayoutId id="2147483670" r:id="rId5"/>
    <p:sldLayoutId id="2147483666" r:id="rId6"/>
  </p:sldLayoutIdLst>
  <p:timing>
    <p:tnLst>
      <p:par>
        <p:cTn id="1" dur="indefinite" restart="never" nodeType="tmRoot"/>
      </p:par>
    </p:tnLst>
  </p:timing>
  <p:hf sldNum="0" hdr="0"/>
  <p:txStyles>
    <p:titleStyle>
      <a:lvl1pPr algn="l" rtl="0" eaLnBrk="1" fontAlgn="base" hangingPunct="1">
        <a:spcBef>
          <a:spcPct val="0"/>
        </a:spcBef>
        <a:spcAft>
          <a:spcPct val="0"/>
        </a:spcAft>
        <a:defRPr sz="3000" b="1">
          <a:solidFill>
            <a:srgbClr val="003399"/>
          </a:solidFill>
          <a:latin typeface="+mj-lt"/>
          <a:ea typeface="+mj-ea"/>
          <a:cs typeface="+mj-cs"/>
        </a:defRPr>
      </a:lvl1pPr>
      <a:lvl2pPr algn="l" rtl="0" eaLnBrk="1" fontAlgn="base" hangingPunct="1">
        <a:spcBef>
          <a:spcPct val="0"/>
        </a:spcBef>
        <a:spcAft>
          <a:spcPct val="0"/>
        </a:spcAft>
        <a:defRPr sz="3000" b="1">
          <a:solidFill>
            <a:srgbClr val="003399"/>
          </a:solidFill>
          <a:latin typeface="Arial" charset="0"/>
        </a:defRPr>
      </a:lvl2pPr>
      <a:lvl3pPr algn="l" rtl="0" eaLnBrk="1" fontAlgn="base" hangingPunct="1">
        <a:spcBef>
          <a:spcPct val="0"/>
        </a:spcBef>
        <a:spcAft>
          <a:spcPct val="0"/>
        </a:spcAft>
        <a:defRPr sz="3000" b="1">
          <a:solidFill>
            <a:srgbClr val="003399"/>
          </a:solidFill>
          <a:latin typeface="Arial" charset="0"/>
        </a:defRPr>
      </a:lvl3pPr>
      <a:lvl4pPr algn="l" rtl="0" eaLnBrk="1" fontAlgn="base" hangingPunct="1">
        <a:spcBef>
          <a:spcPct val="0"/>
        </a:spcBef>
        <a:spcAft>
          <a:spcPct val="0"/>
        </a:spcAft>
        <a:defRPr sz="3000" b="1">
          <a:solidFill>
            <a:srgbClr val="003399"/>
          </a:solidFill>
          <a:latin typeface="Arial" charset="0"/>
        </a:defRPr>
      </a:lvl4pPr>
      <a:lvl5pPr algn="l" rtl="0" eaLnBrk="1" fontAlgn="base" hangingPunct="1">
        <a:spcBef>
          <a:spcPct val="0"/>
        </a:spcBef>
        <a:spcAft>
          <a:spcPct val="0"/>
        </a:spcAft>
        <a:defRPr sz="3000" b="1">
          <a:solidFill>
            <a:srgbClr val="003399"/>
          </a:solidFill>
          <a:latin typeface="Arial" charset="0"/>
        </a:defRPr>
      </a:lvl5pPr>
      <a:lvl6pPr marL="457200" algn="l" rtl="0" eaLnBrk="1" fontAlgn="base" hangingPunct="1">
        <a:spcBef>
          <a:spcPct val="0"/>
        </a:spcBef>
        <a:spcAft>
          <a:spcPct val="0"/>
        </a:spcAft>
        <a:defRPr sz="3000" b="1">
          <a:solidFill>
            <a:srgbClr val="003399"/>
          </a:solidFill>
          <a:latin typeface="Arial" charset="0"/>
        </a:defRPr>
      </a:lvl6pPr>
      <a:lvl7pPr marL="914400" algn="l" rtl="0" eaLnBrk="1" fontAlgn="base" hangingPunct="1">
        <a:spcBef>
          <a:spcPct val="0"/>
        </a:spcBef>
        <a:spcAft>
          <a:spcPct val="0"/>
        </a:spcAft>
        <a:defRPr sz="3000" b="1">
          <a:solidFill>
            <a:srgbClr val="003399"/>
          </a:solidFill>
          <a:latin typeface="Arial" charset="0"/>
        </a:defRPr>
      </a:lvl7pPr>
      <a:lvl8pPr marL="1371600" algn="l" rtl="0" eaLnBrk="1" fontAlgn="base" hangingPunct="1">
        <a:spcBef>
          <a:spcPct val="0"/>
        </a:spcBef>
        <a:spcAft>
          <a:spcPct val="0"/>
        </a:spcAft>
        <a:defRPr sz="3000" b="1">
          <a:solidFill>
            <a:srgbClr val="003399"/>
          </a:solidFill>
          <a:latin typeface="Arial" charset="0"/>
        </a:defRPr>
      </a:lvl8pPr>
      <a:lvl9pPr marL="1828800" algn="l" rtl="0" eaLnBrk="1" fontAlgn="base" hangingPunct="1">
        <a:spcBef>
          <a:spcPct val="0"/>
        </a:spcBef>
        <a:spcAft>
          <a:spcPct val="0"/>
        </a:spcAft>
        <a:defRPr sz="3000" b="1">
          <a:solidFill>
            <a:srgbClr val="003399"/>
          </a:solidFill>
          <a:latin typeface="Arial" charset="0"/>
        </a:defRPr>
      </a:lvl9pPr>
    </p:titleStyle>
    <p:bodyStyle>
      <a:lvl1pPr marL="342900" indent="-342900" algn="l" rtl="0" eaLnBrk="1" fontAlgn="base" hangingPunct="1">
        <a:spcBef>
          <a:spcPct val="0"/>
        </a:spcBef>
        <a:spcAft>
          <a:spcPct val="15000"/>
        </a:spcAft>
        <a:buClr>
          <a:srgbClr val="003399"/>
        </a:buClr>
        <a:buSzPct val="70000"/>
        <a:buFont typeface="Wingdings" pitchFamily="2" charset="2"/>
        <a:buChar char="n"/>
        <a:defRPr sz="2000">
          <a:solidFill>
            <a:schemeClr val="tx1"/>
          </a:solidFill>
          <a:latin typeface="+mn-lt"/>
          <a:ea typeface="+mn-ea"/>
          <a:cs typeface="+mn-cs"/>
        </a:defRPr>
      </a:lvl1pPr>
      <a:lvl2pPr marL="742950" indent="-285750" algn="l" rtl="0" eaLnBrk="1" fontAlgn="base" hangingPunct="1">
        <a:spcBef>
          <a:spcPct val="10000"/>
        </a:spcBef>
        <a:spcAft>
          <a:spcPct val="10000"/>
        </a:spcAft>
        <a:buClr>
          <a:srgbClr val="F00000"/>
        </a:buClr>
        <a:buSzPct val="100000"/>
        <a:buFont typeface="Arial" pitchFamily="34" charset="0"/>
        <a:buChar char="»"/>
        <a:defRPr>
          <a:solidFill>
            <a:schemeClr val="tx1"/>
          </a:solidFill>
          <a:latin typeface="+mn-lt"/>
        </a:defRPr>
      </a:lvl2pPr>
      <a:lvl3pPr marL="1143000" indent="-228600" algn="l" rtl="0" eaLnBrk="1" fontAlgn="base" hangingPunct="1">
        <a:spcBef>
          <a:spcPct val="0"/>
        </a:spcBef>
        <a:spcAft>
          <a:spcPct val="0"/>
        </a:spcAft>
        <a:buClrTx/>
        <a:buFont typeface="Symbol" pitchFamily="18" charset="2"/>
        <a:buChar char="-"/>
        <a:defRPr sz="1600">
          <a:solidFill>
            <a:schemeClr val="tx1"/>
          </a:solidFill>
          <a:latin typeface="+mn-lt"/>
        </a:defRPr>
      </a:lvl3pPr>
      <a:lvl4pPr marL="1600200" indent="-228600" algn="l" rtl="0" eaLnBrk="1" fontAlgn="base" hangingPunct="1">
        <a:spcBef>
          <a:spcPct val="10000"/>
        </a:spcBef>
        <a:spcAft>
          <a:spcPct val="10000"/>
        </a:spcAft>
        <a:buClr>
          <a:schemeClr val="tx1"/>
        </a:buClr>
        <a:buChar char="•"/>
        <a:defRPr sz="1400">
          <a:solidFill>
            <a:schemeClr val="tx1"/>
          </a:solidFill>
          <a:latin typeface="+mn-lt"/>
        </a:defRPr>
      </a:lvl4pPr>
      <a:lvl5pPr marL="2057400" indent="-228600" algn="l" rtl="0" eaLnBrk="1" fontAlgn="base" hangingPunct="1">
        <a:spcBef>
          <a:spcPct val="10000"/>
        </a:spcBef>
        <a:spcAft>
          <a:spcPct val="10000"/>
        </a:spcAft>
        <a:buSzPct val="75000"/>
        <a:buFont typeface="Courier New" pitchFamily="49" charset="0"/>
        <a:buChar char="o"/>
        <a:defRPr sz="1200">
          <a:solidFill>
            <a:schemeClr val="tx1"/>
          </a:solidFill>
          <a:latin typeface="+mn-lt"/>
        </a:defRPr>
      </a:lvl5pPr>
      <a:lvl6pPr marL="2514600" indent="-228600" algn="l" rtl="0" eaLnBrk="1" fontAlgn="base" hangingPunct="1">
        <a:spcBef>
          <a:spcPct val="10000"/>
        </a:spcBef>
        <a:spcAft>
          <a:spcPct val="10000"/>
        </a:spcAft>
        <a:buChar char="•"/>
        <a:defRPr sz="1200">
          <a:solidFill>
            <a:schemeClr val="tx1"/>
          </a:solidFill>
          <a:latin typeface="+mn-lt"/>
        </a:defRPr>
      </a:lvl6pPr>
      <a:lvl7pPr marL="2971800" indent="-228600" algn="l" rtl="0" eaLnBrk="1" fontAlgn="base" hangingPunct="1">
        <a:spcBef>
          <a:spcPct val="10000"/>
        </a:spcBef>
        <a:spcAft>
          <a:spcPct val="10000"/>
        </a:spcAft>
        <a:buChar char="•"/>
        <a:defRPr sz="1200">
          <a:solidFill>
            <a:schemeClr val="tx1"/>
          </a:solidFill>
          <a:latin typeface="+mn-lt"/>
        </a:defRPr>
      </a:lvl7pPr>
      <a:lvl8pPr marL="3429000" indent="-228600" algn="l" rtl="0" eaLnBrk="1" fontAlgn="base" hangingPunct="1">
        <a:spcBef>
          <a:spcPct val="10000"/>
        </a:spcBef>
        <a:spcAft>
          <a:spcPct val="10000"/>
        </a:spcAft>
        <a:buChar char="•"/>
        <a:defRPr sz="1200">
          <a:solidFill>
            <a:schemeClr val="tx1"/>
          </a:solidFill>
          <a:latin typeface="+mn-lt"/>
        </a:defRPr>
      </a:lvl8pPr>
      <a:lvl9pPr marL="3886200" indent="-228600" algn="l" rtl="0" eaLnBrk="1" fontAlgn="base" hangingPunct="1">
        <a:spcBef>
          <a:spcPct val="10000"/>
        </a:spcBef>
        <a:spcAft>
          <a:spcPct val="10000"/>
        </a:spcAft>
        <a:buChar char="•"/>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tertitel 1"/>
          <p:cNvSpPr>
            <a:spLocks noGrp="1"/>
          </p:cNvSpPr>
          <p:nvPr>
            <p:ph type="subTitle" idx="1"/>
          </p:nvPr>
        </p:nvSpPr>
        <p:spPr/>
        <p:txBody>
          <a:bodyPr/>
          <a:lstStyle/>
          <a:p>
            <a:r>
              <a:rPr lang="de-DE" dirty="0" smtClean="0"/>
              <a:t>Mühlbergschule Frankfurt </a:t>
            </a:r>
            <a:r>
              <a:rPr lang="de-DE" dirty="0" smtClean="0"/>
              <a:t>– </a:t>
            </a:r>
            <a:r>
              <a:rPr lang="de-DE" dirty="0" smtClean="0"/>
              <a:t>August 2019</a:t>
            </a:r>
            <a:endParaRPr lang="de-DE" dirty="0"/>
          </a:p>
        </p:txBody>
      </p:sp>
      <p:sp>
        <p:nvSpPr>
          <p:cNvPr id="3" name="Titel 2"/>
          <p:cNvSpPr>
            <a:spLocks noGrp="1"/>
          </p:cNvSpPr>
          <p:nvPr>
            <p:ph type="ctrTitle" sz="quarter"/>
          </p:nvPr>
        </p:nvSpPr>
        <p:spPr/>
        <p:txBody>
          <a:bodyPr/>
          <a:lstStyle/>
          <a:p>
            <a:r>
              <a:rPr lang="de-DE" dirty="0" smtClean="0"/>
              <a:t>Ordnungsmaßnahmen nach dem Hessischen Schulgesetz</a:t>
            </a:r>
            <a:endParaRPr lang="de-DE" dirty="0"/>
          </a:p>
        </p:txBody>
      </p:sp>
    </p:spTree>
    <p:extLst>
      <p:ext uri="{BB962C8B-B14F-4D97-AF65-F5344CB8AC3E}">
        <p14:creationId xmlns:p14="http://schemas.microsoft.com/office/powerpoint/2010/main" val="36681770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Das Verfahren bei Ordnungsmaßnahmen</a:t>
            </a:r>
            <a:endParaRPr lang="de-DE" dirty="0"/>
          </a:p>
        </p:txBody>
      </p:sp>
      <p:sp>
        <p:nvSpPr>
          <p:cNvPr id="3" name="Datumsplatzhalter 2"/>
          <p:cNvSpPr>
            <a:spLocks noGrp="1"/>
          </p:cNvSpPr>
          <p:nvPr>
            <p:ph type="dt" sz="quarter" idx="10"/>
          </p:nvPr>
        </p:nvSpPr>
        <p:spPr/>
        <p:txBody>
          <a:bodyPr/>
          <a:lstStyle/>
          <a:p>
            <a:pPr>
              <a:defRPr/>
            </a:pPr>
            <a:endParaRPr lang="de-DE" dirty="0"/>
          </a:p>
        </p:txBody>
      </p:sp>
      <p:sp>
        <p:nvSpPr>
          <p:cNvPr id="5" name="Inhaltsplatzhalter 4"/>
          <p:cNvSpPr>
            <a:spLocks noGrp="1"/>
          </p:cNvSpPr>
          <p:nvPr>
            <p:ph idx="1"/>
          </p:nvPr>
        </p:nvSpPr>
        <p:spPr/>
        <p:txBody>
          <a:bodyPr/>
          <a:lstStyle/>
          <a:p>
            <a:pPr algn="just"/>
            <a:r>
              <a:rPr lang="de-DE" b="1" dirty="0" smtClean="0"/>
              <a:t>Beistand § 72 </a:t>
            </a:r>
            <a:r>
              <a:rPr lang="de-DE" b="1" dirty="0" err="1" smtClean="0"/>
              <a:t>GeslatungsVO</a:t>
            </a:r>
            <a:r>
              <a:rPr lang="de-DE" b="1" dirty="0" smtClean="0"/>
              <a:t> (Mitglied Schülerrat, Lehrer, Elternvertreter, Bevollmächtigte)</a:t>
            </a:r>
          </a:p>
          <a:p>
            <a:pPr algn="just"/>
            <a:r>
              <a:rPr lang="de-DE" b="1" dirty="0" smtClean="0"/>
              <a:t>Durchführung eines Mediationsverfahrens (§ 65 Abs. 3 </a:t>
            </a:r>
            <a:r>
              <a:rPr lang="de-DE" b="1" dirty="0" err="1" smtClean="0"/>
              <a:t>Gestal</a:t>
            </a:r>
            <a:r>
              <a:rPr lang="de-DE" b="1" dirty="0" smtClean="0"/>
              <a:t>- </a:t>
            </a:r>
            <a:r>
              <a:rPr lang="de-DE" b="1" dirty="0" err="1" smtClean="0"/>
              <a:t>tungsVO</a:t>
            </a:r>
            <a:r>
              <a:rPr lang="de-DE" b="1" dirty="0" smtClean="0"/>
              <a:t>)</a:t>
            </a:r>
          </a:p>
          <a:p>
            <a:pPr lvl="1" algn="just"/>
            <a:r>
              <a:rPr lang="de-DE" u="sng" dirty="0">
                <a:effectLst>
                  <a:outerShdw blurRad="38100" dist="38100" dir="2700000" algn="tl">
                    <a:srgbClr val="000000">
                      <a:alpha val="43137"/>
                    </a:srgbClr>
                  </a:outerShdw>
                </a:effectLst>
              </a:rPr>
              <a:t>VSS:</a:t>
            </a:r>
          </a:p>
          <a:p>
            <a:pPr lvl="2" algn="just"/>
            <a:r>
              <a:rPr lang="de-DE" dirty="0" smtClean="0"/>
              <a:t>Vorhandensein geeigneter Mediatoren (Schulpsychologen, Schulseelsorger etc.)</a:t>
            </a:r>
          </a:p>
          <a:p>
            <a:pPr lvl="2" algn="just"/>
            <a:r>
              <a:rPr lang="de-DE" dirty="0" smtClean="0"/>
              <a:t>Bereitschaft der Konfliktparteien</a:t>
            </a:r>
          </a:p>
          <a:p>
            <a:pPr marL="914400" lvl="2" indent="0" algn="just">
              <a:buNone/>
            </a:pPr>
            <a:endParaRPr lang="de-DE" dirty="0" smtClean="0"/>
          </a:p>
          <a:p>
            <a:pPr lvl="1" algn="just"/>
            <a:r>
              <a:rPr lang="de-DE" dirty="0"/>
              <a:t>Entscheidung über OMA wird für die Dauer der Mediation </a:t>
            </a:r>
            <a:r>
              <a:rPr lang="de-DE" dirty="0" smtClean="0"/>
              <a:t>ausgesetzt</a:t>
            </a:r>
          </a:p>
          <a:p>
            <a:pPr lvl="2" algn="just"/>
            <a:r>
              <a:rPr lang="de-DE" dirty="0" smtClean="0">
                <a:effectLst>
                  <a:outerShdw blurRad="38100" dist="38100" dir="2700000" algn="tl">
                    <a:srgbClr val="000000">
                      <a:alpha val="43137"/>
                    </a:srgbClr>
                  </a:outerShdw>
                </a:effectLst>
              </a:rPr>
              <a:t>(P)</a:t>
            </a:r>
            <a:r>
              <a:rPr lang="de-DE" dirty="0" smtClean="0"/>
              <a:t> Beschleunigungsgrundsatz</a:t>
            </a:r>
          </a:p>
          <a:p>
            <a:pPr lvl="2" algn="just"/>
            <a:endParaRPr lang="de-DE" dirty="0" smtClean="0"/>
          </a:p>
          <a:p>
            <a:pPr lvl="1" algn="just"/>
            <a:r>
              <a:rPr lang="de-DE" dirty="0"/>
              <a:t>Bei erfolgreicher Mediation kann auf eine OMA verzichtet werden</a:t>
            </a:r>
          </a:p>
          <a:p>
            <a:pPr lvl="1"/>
            <a:endParaRPr lang="de-DE" dirty="0"/>
          </a:p>
        </p:txBody>
      </p:sp>
    </p:spTree>
    <p:extLst>
      <p:ext uri="{BB962C8B-B14F-4D97-AF65-F5344CB8AC3E}">
        <p14:creationId xmlns:p14="http://schemas.microsoft.com/office/powerpoint/2010/main" val="27002835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Das Verfahren bei Ordnungsmaßnahmen </a:t>
            </a:r>
            <a:endParaRPr lang="de-DE" dirty="0"/>
          </a:p>
        </p:txBody>
      </p:sp>
      <p:sp>
        <p:nvSpPr>
          <p:cNvPr id="5" name="Inhaltsplatzhalter 4"/>
          <p:cNvSpPr>
            <a:spLocks noGrp="1"/>
          </p:cNvSpPr>
          <p:nvPr>
            <p:ph idx="1"/>
          </p:nvPr>
        </p:nvSpPr>
        <p:spPr/>
        <p:txBody>
          <a:bodyPr/>
          <a:lstStyle/>
          <a:p>
            <a:pPr algn="just"/>
            <a:r>
              <a:rPr lang="de-DE" b="1" dirty="0"/>
              <a:t>4.) Konferenzbeschluss und </a:t>
            </a:r>
            <a:r>
              <a:rPr lang="de-DE" b="1" dirty="0" smtClean="0"/>
              <a:t>Protokollierung (§ 82 Abs. 9 Nr. 1b HSchG)</a:t>
            </a:r>
            <a:endParaRPr lang="de-DE" dirty="0" smtClean="0"/>
          </a:p>
          <a:p>
            <a:pPr lvl="1" algn="just"/>
            <a:r>
              <a:rPr lang="de-DE" dirty="0" smtClean="0"/>
              <a:t>Bei </a:t>
            </a:r>
            <a:r>
              <a:rPr lang="de-DE" dirty="0"/>
              <a:t>Ordnungsmaßnahmen gem. § 82 Abs. 2 </a:t>
            </a:r>
            <a:r>
              <a:rPr lang="de-DE" b="1" dirty="0"/>
              <a:t>Nr. 2 bis Nr. 5 </a:t>
            </a:r>
            <a:r>
              <a:rPr lang="de-DE" dirty="0" smtClean="0"/>
              <a:t>HSchG</a:t>
            </a:r>
          </a:p>
          <a:p>
            <a:pPr lvl="1" algn="just"/>
            <a:r>
              <a:rPr lang="de-DE" dirty="0" smtClean="0"/>
              <a:t>Beschluss muss auf die Verhängung einer </a:t>
            </a:r>
            <a:r>
              <a:rPr lang="de-DE" u="sng" dirty="0" smtClean="0"/>
              <a:t>konkreten</a:t>
            </a:r>
            <a:r>
              <a:rPr lang="de-DE" dirty="0" smtClean="0"/>
              <a:t> Maßnahme gerichtet sein</a:t>
            </a:r>
          </a:p>
          <a:p>
            <a:pPr lvl="1" algn="just"/>
            <a:r>
              <a:rPr lang="de-DE" dirty="0" smtClean="0"/>
              <a:t>Grundsatz der Verhältnismäßigkeit (§ 65 Abs. 4 </a:t>
            </a:r>
            <a:r>
              <a:rPr lang="de-DE" dirty="0" err="1" smtClean="0"/>
              <a:t>GestaltungsVO</a:t>
            </a:r>
            <a:r>
              <a:rPr lang="de-DE" dirty="0" smtClean="0"/>
              <a:t>)</a:t>
            </a:r>
          </a:p>
          <a:p>
            <a:pPr lvl="2" algn="just"/>
            <a:r>
              <a:rPr lang="de-DE" dirty="0" smtClean="0"/>
              <a:t>In der Regel zunächst nur weniger ins Gewicht fallende Maßnahmen </a:t>
            </a:r>
          </a:p>
          <a:p>
            <a:pPr lvl="2" algn="just"/>
            <a:r>
              <a:rPr lang="de-DE" dirty="0" smtClean="0"/>
              <a:t>Die zu treffende Maßnahme muss dem Fehlverhalten angemessen sein</a:t>
            </a:r>
          </a:p>
          <a:p>
            <a:pPr lvl="2" algn="just"/>
            <a:r>
              <a:rPr lang="de-DE" u="sng" dirty="0" smtClean="0">
                <a:effectLst>
                  <a:outerShdw blurRad="38100" dist="38100" dir="2700000" algn="tl">
                    <a:srgbClr val="000000">
                      <a:alpha val="43137"/>
                    </a:srgbClr>
                  </a:outerShdw>
                </a:effectLst>
              </a:rPr>
              <a:t>Beachte:</a:t>
            </a:r>
            <a:r>
              <a:rPr lang="de-DE" dirty="0" smtClean="0"/>
              <a:t> Kein „abarbeiten“ der Maßnahmen</a:t>
            </a:r>
          </a:p>
          <a:p>
            <a:pPr lvl="2" algn="just"/>
            <a:r>
              <a:rPr lang="de-DE" dirty="0" smtClean="0"/>
              <a:t>Dokumentation der wichtigsten Gesichtspunkte im Protokoll</a:t>
            </a:r>
          </a:p>
          <a:p>
            <a:pPr lvl="2" algn="just"/>
            <a:endParaRPr lang="de-DE" dirty="0"/>
          </a:p>
          <a:p>
            <a:pPr lvl="1" algn="just"/>
            <a:r>
              <a:rPr lang="de-DE" u="sng" dirty="0">
                <a:effectLst>
                  <a:outerShdw blurRad="38100" dist="38100" dir="2700000" algn="tl">
                    <a:srgbClr val="000000">
                      <a:alpha val="43137"/>
                    </a:srgbClr>
                  </a:outerShdw>
                </a:effectLst>
              </a:rPr>
              <a:t>Beachte: </a:t>
            </a:r>
            <a:r>
              <a:rPr lang="de-DE" dirty="0"/>
              <a:t>keine Teilnahme von Vertretern des Schulelternbeirats und der Schülervertretung (§§ 110 Abs. 6, 122 Abs. 5 </a:t>
            </a:r>
            <a:r>
              <a:rPr lang="de-DE" dirty="0" err="1"/>
              <a:t>HSchG</a:t>
            </a:r>
            <a:r>
              <a:rPr lang="de-DE" dirty="0" smtClean="0"/>
              <a:t>) es sei </a:t>
            </a:r>
            <a:r>
              <a:rPr lang="de-DE"/>
              <a:t>denn </a:t>
            </a:r>
            <a:r>
              <a:rPr lang="de-DE" smtClean="0"/>
              <a:t>als gewünschter </a:t>
            </a:r>
            <a:r>
              <a:rPr lang="de-DE" dirty="0"/>
              <a:t>Beistand</a:t>
            </a:r>
          </a:p>
        </p:txBody>
      </p:sp>
    </p:spTree>
    <p:extLst>
      <p:ext uri="{BB962C8B-B14F-4D97-AF65-F5344CB8AC3E}">
        <p14:creationId xmlns:p14="http://schemas.microsoft.com/office/powerpoint/2010/main" val="42678867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Das Verfahren bei Ordnungsmaßnahmen</a:t>
            </a:r>
            <a:endParaRPr lang="de-DE" dirty="0"/>
          </a:p>
        </p:txBody>
      </p:sp>
      <p:sp>
        <p:nvSpPr>
          <p:cNvPr id="5" name="Inhaltsplatzhalter 4"/>
          <p:cNvSpPr>
            <a:spLocks noGrp="1"/>
          </p:cNvSpPr>
          <p:nvPr>
            <p:ph idx="1"/>
          </p:nvPr>
        </p:nvSpPr>
        <p:spPr/>
        <p:txBody>
          <a:bodyPr/>
          <a:lstStyle/>
          <a:p>
            <a:pPr algn="just"/>
            <a:r>
              <a:rPr lang="de-DE" b="1" dirty="0"/>
              <a:t>5.) Schriftliche </a:t>
            </a:r>
            <a:r>
              <a:rPr lang="de-DE" b="1" dirty="0" smtClean="0"/>
              <a:t>Androhung (§ 82 Abs. 2 HSchG)</a:t>
            </a:r>
            <a:endParaRPr lang="de-DE" b="1" dirty="0"/>
          </a:p>
          <a:p>
            <a:pPr lvl="1" algn="just"/>
            <a:r>
              <a:rPr lang="de-DE" dirty="0" smtClean="0">
                <a:effectLst>
                  <a:outerShdw blurRad="38100" dist="38100" dir="2700000" algn="tl">
                    <a:srgbClr val="000000">
                      <a:alpha val="43137"/>
                    </a:srgbClr>
                  </a:outerShdw>
                </a:effectLst>
              </a:rPr>
              <a:t>Freiwillig:</a:t>
            </a:r>
            <a:r>
              <a:rPr lang="de-DE" dirty="0" smtClean="0"/>
              <a:t> bei </a:t>
            </a:r>
            <a:r>
              <a:rPr lang="de-DE" dirty="0"/>
              <a:t>Ordnungsmaßnahmen gem. § 82 Abs. </a:t>
            </a:r>
            <a:r>
              <a:rPr lang="de-DE" dirty="0" smtClean="0"/>
              <a:t>2 </a:t>
            </a:r>
            <a:r>
              <a:rPr lang="de-DE" b="1" dirty="0" smtClean="0"/>
              <a:t>Nr. 2 bis Nr. 5 </a:t>
            </a:r>
            <a:r>
              <a:rPr lang="de-DE" dirty="0" smtClean="0"/>
              <a:t>HSchG </a:t>
            </a:r>
          </a:p>
          <a:p>
            <a:pPr lvl="1" algn="just"/>
            <a:endParaRPr lang="de-DE" dirty="0" smtClean="0"/>
          </a:p>
          <a:p>
            <a:pPr lvl="1" algn="just"/>
            <a:r>
              <a:rPr lang="de-DE" dirty="0" smtClean="0">
                <a:effectLst>
                  <a:outerShdw blurRad="38100" dist="38100" dir="2700000" algn="tl">
                    <a:srgbClr val="000000">
                      <a:alpha val="43137"/>
                    </a:srgbClr>
                  </a:outerShdw>
                </a:effectLst>
              </a:rPr>
              <a:t>Verpflichtend:</a:t>
            </a:r>
            <a:r>
              <a:rPr lang="de-DE" b="1" dirty="0" smtClean="0"/>
              <a:t> </a:t>
            </a:r>
            <a:r>
              <a:rPr lang="de-DE" dirty="0" smtClean="0"/>
              <a:t>bei Ordnungsmaßnahmen gem. § 82 Abs. 2 </a:t>
            </a:r>
            <a:r>
              <a:rPr lang="de-DE" b="1" dirty="0" smtClean="0"/>
              <a:t>Nr</a:t>
            </a:r>
            <a:r>
              <a:rPr lang="de-DE" b="1" dirty="0"/>
              <a:t>. 6 und </a:t>
            </a:r>
            <a:br>
              <a:rPr lang="de-DE" b="1" dirty="0"/>
            </a:br>
            <a:r>
              <a:rPr lang="de-DE" b="1" dirty="0" smtClean="0"/>
              <a:t>Nr</a:t>
            </a:r>
            <a:r>
              <a:rPr lang="de-DE" b="1" dirty="0"/>
              <a:t>. 7 </a:t>
            </a:r>
            <a:r>
              <a:rPr lang="de-DE" dirty="0" smtClean="0"/>
              <a:t>HSchG</a:t>
            </a:r>
          </a:p>
          <a:p>
            <a:pPr lvl="2" algn="just"/>
            <a:r>
              <a:rPr lang="de-DE" dirty="0"/>
              <a:t>Absehen nur in begründeten Einzelfällen (z.B. wenn nicht mehr angemessen)</a:t>
            </a:r>
          </a:p>
          <a:p>
            <a:pPr lvl="1" algn="just"/>
            <a:endParaRPr lang="de-DE" dirty="0" smtClean="0"/>
          </a:p>
          <a:p>
            <a:pPr lvl="1" algn="just"/>
            <a:r>
              <a:rPr lang="de-DE" dirty="0" smtClean="0"/>
              <a:t>Zuständig: Schulleitung</a:t>
            </a:r>
          </a:p>
          <a:p>
            <a:pPr lvl="1"/>
            <a:endParaRPr lang="de-DE" dirty="0" smtClean="0"/>
          </a:p>
        </p:txBody>
      </p:sp>
    </p:spTree>
    <p:extLst>
      <p:ext uri="{BB962C8B-B14F-4D97-AF65-F5344CB8AC3E}">
        <p14:creationId xmlns:p14="http://schemas.microsoft.com/office/powerpoint/2010/main" val="33442231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Das Verfahren bei Ordnungsmaßnahmen</a:t>
            </a:r>
            <a:endParaRPr lang="de-DE" dirty="0"/>
          </a:p>
        </p:txBody>
      </p:sp>
      <p:sp>
        <p:nvSpPr>
          <p:cNvPr id="5" name="Inhaltsplatzhalter 4"/>
          <p:cNvSpPr>
            <a:spLocks noGrp="1"/>
          </p:cNvSpPr>
          <p:nvPr>
            <p:ph idx="1"/>
          </p:nvPr>
        </p:nvSpPr>
        <p:spPr/>
        <p:txBody>
          <a:bodyPr/>
          <a:lstStyle/>
          <a:p>
            <a:pPr algn="just"/>
            <a:r>
              <a:rPr lang="de-DE" b="1" dirty="0"/>
              <a:t>6</a:t>
            </a:r>
            <a:r>
              <a:rPr lang="de-DE" b="1" dirty="0" smtClean="0"/>
              <a:t>.) </a:t>
            </a:r>
            <a:r>
              <a:rPr lang="de-DE" b="1" dirty="0"/>
              <a:t>Entscheidung</a:t>
            </a:r>
          </a:p>
          <a:p>
            <a:pPr lvl="1" algn="just"/>
            <a:r>
              <a:rPr lang="de-DE" dirty="0"/>
              <a:t>Bekanntgabe der Ordnungsmaßnahme </a:t>
            </a:r>
            <a:r>
              <a:rPr lang="de-DE" dirty="0" err="1"/>
              <a:t>ggü</a:t>
            </a:r>
            <a:r>
              <a:rPr lang="de-DE" dirty="0"/>
              <a:t>. </a:t>
            </a:r>
            <a:r>
              <a:rPr lang="de-DE" dirty="0" smtClean="0"/>
              <a:t>Schüler</a:t>
            </a:r>
            <a:endParaRPr lang="de-DE" dirty="0"/>
          </a:p>
          <a:p>
            <a:pPr lvl="1" algn="just"/>
            <a:r>
              <a:rPr lang="de-DE" dirty="0"/>
              <a:t>Antrag an das SSA auf Überweisung oder </a:t>
            </a:r>
            <a:r>
              <a:rPr lang="de-DE" dirty="0" smtClean="0"/>
              <a:t>Verweis</a:t>
            </a:r>
          </a:p>
          <a:p>
            <a:pPr lvl="1" algn="just"/>
            <a:endParaRPr lang="de-DE" dirty="0" smtClean="0"/>
          </a:p>
          <a:p>
            <a:pPr lvl="1" algn="just"/>
            <a:endParaRPr lang="de-DE" dirty="0"/>
          </a:p>
          <a:p>
            <a:pPr marL="342900" lvl="1" indent="-342900" algn="just">
              <a:spcBef>
                <a:spcPct val="0"/>
              </a:spcBef>
              <a:spcAft>
                <a:spcPct val="15000"/>
              </a:spcAft>
              <a:buClr>
                <a:srgbClr val="003399"/>
              </a:buClr>
              <a:buSzPct val="70000"/>
              <a:buFont typeface="Wingdings" pitchFamily="2" charset="2"/>
              <a:buChar char="n"/>
            </a:pPr>
            <a:r>
              <a:rPr lang="de-DE" sz="2000" b="1" dirty="0">
                <a:ea typeface="+mn-ea"/>
                <a:cs typeface="+mn-cs"/>
              </a:rPr>
              <a:t>7.) </a:t>
            </a:r>
            <a:r>
              <a:rPr lang="de-DE" sz="2000" b="1" dirty="0" smtClean="0">
                <a:ea typeface="+mn-ea"/>
                <a:cs typeface="+mn-cs"/>
              </a:rPr>
              <a:t>Bestandskraft und Rechtsbehelfsbelehrung</a:t>
            </a:r>
          </a:p>
          <a:p>
            <a:pPr lvl="1" algn="just"/>
            <a:r>
              <a:rPr lang="de-DE" dirty="0"/>
              <a:t>Ordnungsmaßnahmen = Verwaltungsakte</a:t>
            </a:r>
          </a:p>
          <a:p>
            <a:pPr lvl="1" algn="just"/>
            <a:r>
              <a:rPr lang="de-DE" dirty="0"/>
              <a:t>Bestandskraft nach Ablauf der Rechtsbehelfsfrist</a:t>
            </a:r>
          </a:p>
          <a:p>
            <a:pPr lvl="1" algn="just"/>
            <a:r>
              <a:rPr lang="de-DE" dirty="0"/>
              <a:t>Rechtsbehelf: Widerspruch innerhalb eines Monats nach Bekanntgabe</a:t>
            </a:r>
          </a:p>
        </p:txBody>
      </p:sp>
    </p:spTree>
    <p:extLst>
      <p:ext uri="{BB962C8B-B14F-4D97-AF65-F5344CB8AC3E}">
        <p14:creationId xmlns:p14="http://schemas.microsoft.com/office/powerpoint/2010/main" val="8499898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Das Verfahren bei Ordnungsmaßnahmen</a:t>
            </a:r>
            <a:endParaRPr lang="de-DE" dirty="0"/>
          </a:p>
        </p:txBody>
      </p:sp>
      <p:sp>
        <p:nvSpPr>
          <p:cNvPr id="5" name="Inhaltsplatzhalter 4"/>
          <p:cNvSpPr>
            <a:spLocks noGrp="1"/>
          </p:cNvSpPr>
          <p:nvPr>
            <p:ph idx="1"/>
          </p:nvPr>
        </p:nvSpPr>
        <p:spPr/>
        <p:txBody>
          <a:bodyPr/>
          <a:lstStyle/>
          <a:p>
            <a:r>
              <a:rPr lang="de-DE" b="1" dirty="0"/>
              <a:t>8.) Tilgung</a:t>
            </a:r>
          </a:p>
          <a:p>
            <a:pPr lvl="1" algn="just"/>
            <a:r>
              <a:rPr lang="de-DE" dirty="0"/>
              <a:t>Löschung aus der Schülerakte spätestens am Ende des 2. Schuljahres nach Eintragung (§ 82 Abs. 10 HSchG)</a:t>
            </a:r>
          </a:p>
          <a:p>
            <a:pPr lvl="1" algn="just"/>
            <a:r>
              <a:rPr lang="de-DE" u="sng" dirty="0"/>
              <a:t>Ausnahme:</a:t>
            </a:r>
            <a:r>
              <a:rPr lang="de-DE" dirty="0"/>
              <a:t> während dieser Zeit wird eine neue Ordnungsmaßnahme getroffen</a:t>
            </a:r>
          </a:p>
        </p:txBody>
      </p:sp>
    </p:spTree>
    <p:extLst>
      <p:ext uri="{BB962C8B-B14F-4D97-AF65-F5344CB8AC3E}">
        <p14:creationId xmlns:p14="http://schemas.microsoft.com/office/powerpoint/2010/main" val="1941477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Allgemeine Grundsätze bei OMA</a:t>
            </a:r>
            <a:endParaRPr lang="de-DE" dirty="0"/>
          </a:p>
        </p:txBody>
      </p:sp>
      <p:sp>
        <p:nvSpPr>
          <p:cNvPr id="5" name="Inhaltsplatzhalter 4"/>
          <p:cNvSpPr>
            <a:spLocks noGrp="1"/>
          </p:cNvSpPr>
          <p:nvPr>
            <p:ph idx="1"/>
          </p:nvPr>
        </p:nvSpPr>
        <p:spPr/>
        <p:txBody>
          <a:bodyPr/>
          <a:lstStyle/>
          <a:p>
            <a:pPr algn="just"/>
            <a:r>
              <a:rPr lang="de-DE" dirty="0" smtClean="0"/>
              <a:t>Allgemeine Grundsätze, die bei </a:t>
            </a:r>
            <a:r>
              <a:rPr lang="de-DE" u="sng" dirty="0" smtClean="0"/>
              <a:t>allen</a:t>
            </a:r>
            <a:r>
              <a:rPr lang="de-DE" dirty="0" smtClean="0"/>
              <a:t> Ordnungsmaßnahmen beachtet werden müssen:</a:t>
            </a:r>
          </a:p>
          <a:p>
            <a:pPr marL="0" indent="0" algn="just">
              <a:buNone/>
            </a:pPr>
            <a:endParaRPr lang="de-DE" dirty="0" smtClean="0"/>
          </a:p>
          <a:p>
            <a:pPr lvl="1" algn="just"/>
            <a:r>
              <a:rPr lang="de-DE" b="1" dirty="0" smtClean="0"/>
              <a:t>Nachweis des Sachverhaltes</a:t>
            </a:r>
          </a:p>
          <a:p>
            <a:pPr lvl="2" algn="just"/>
            <a:r>
              <a:rPr lang="de-DE" dirty="0" smtClean="0"/>
              <a:t>Konkrete beweiskräftige Angaben bzw. Aussagen hinsichtlich der zeitlichen und örtlichen Bestimmung des Sachverhaltes.</a:t>
            </a:r>
          </a:p>
          <a:p>
            <a:pPr lvl="2" algn="just"/>
            <a:endParaRPr lang="de-DE" dirty="0" smtClean="0"/>
          </a:p>
          <a:p>
            <a:pPr lvl="2" algn="just"/>
            <a:r>
              <a:rPr lang="de-DE" dirty="0" smtClean="0"/>
              <a:t>Das Fehlverhalten muss belegt und ggfs. auch durch die Gerichte überprüfbar sein.</a:t>
            </a:r>
          </a:p>
          <a:p>
            <a:pPr lvl="2" algn="just"/>
            <a:endParaRPr lang="de-DE" dirty="0" smtClean="0"/>
          </a:p>
          <a:p>
            <a:pPr lvl="2" algn="just"/>
            <a:r>
              <a:rPr lang="de-DE" dirty="0" smtClean="0"/>
              <a:t>Allgemeine Angaben, z.B. „stört oft den Unterricht“, „folgt meistens nicht den Anweisungen der Lehrkraft“ oder „fehlt oft unentschuldigt“ sind Aussagen, die weder substantiell noch hinsichtlich der Verhältnismäßigkeit als Grundlage für die Anordnung einer Ordnungsmaßnahme geeignet sind.</a:t>
            </a:r>
          </a:p>
        </p:txBody>
      </p:sp>
    </p:spTree>
    <p:extLst>
      <p:ext uri="{BB962C8B-B14F-4D97-AF65-F5344CB8AC3E}">
        <p14:creationId xmlns:p14="http://schemas.microsoft.com/office/powerpoint/2010/main" val="7705656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Allgemeine Grundsätze bei OMA</a:t>
            </a:r>
            <a:endParaRPr lang="de-DE" dirty="0"/>
          </a:p>
        </p:txBody>
      </p:sp>
      <p:sp>
        <p:nvSpPr>
          <p:cNvPr id="5" name="Inhaltsplatzhalter 4"/>
          <p:cNvSpPr>
            <a:spLocks noGrp="1"/>
          </p:cNvSpPr>
          <p:nvPr>
            <p:ph idx="1"/>
          </p:nvPr>
        </p:nvSpPr>
        <p:spPr/>
        <p:txBody>
          <a:bodyPr/>
          <a:lstStyle/>
          <a:p>
            <a:pPr lvl="1" algn="just"/>
            <a:r>
              <a:rPr lang="de-DE" b="1" dirty="0" smtClean="0"/>
              <a:t>Anspruch auf rechtliches Gehör</a:t>
            </a:r>
          </a:p>
          <a:p>
            <a:pPr lvl="2" algn="just"/>
            <a:r>
              <a:rPr lang="de-DE" dirty="0" smtClean="0"/>
              <a:t>Der/die betroffene Schüler/-in und die Erziehungsberechtigten haben Anspruch, auch vor einer Entscheidung der Klassenkonferenz zu den Vorwürfen gehört zu werden</a:t>
            </a:r>
          </a:p>
          <a:p>
            <a:pPr lvl="2" algn="just"/>
            <a:endParaRPr lang="de-DE" dirty="0" smtClean="0"/>
          </a:p>
          <a:p>
            <a:pPr lvl="2" algn="just"/>
            <a:endParaRPr lang="de-DE" dirty="0"/>
          </a:p>
          <a:p>
            <a:pPr lvl="1" algn="just"/>
            <a:r>
              <a:rPr lang="de-DE" b="1" dirty="0"/>
              <a:t>Individuelle Anwendung nach Schwere des Einzelfalles</a:t>
            </a:r>
          </a:p>
          <a:p>
            <a:pPr lvl="2" algn="just"/>
            <a:r>
              <a:rPr lang="de-DE" u="sng" dirty="0" smtClean="0">
                <a:effectLst>
                  <a:outerShdw blurRad="38100" dist="38100" dir="2700000" algn="tl">
                    <a:srgbClr val="000000">
                      <a:alpha val="43137"/>
                    </a:srgbClr>
                  </a:outerShdw>
                </a:effectLst>
              </a:rPr>
              <a:t>Beachte:</a:t>
            </a:r>
            <a:r>
              <a:rPr lang="de-DE" dirty="0" smtClean="0"/>
              <a:t> § 82 Abs. 2 HSchG ist </a:t>
            </a:r>
            <a:r>
              <a:rPr lang="de-DE" u="sng" dirty="0" smtClean="0"/>
              <a:t>kein abzuarbeitender Katalog</a:t>
            </a:r>
            <a:r>
              <a:rPr lang="de-DE" dirty="0" smtClean="0"/>
              <a:t>; </a:t>
            </a:r>
            <a:br>
              <a:rPr lang="de-DE" dirty="0" smtClean="0"/>
            </a:br>
            <a:r>
              <a:rPr lang="de-DE" dirty="0" smtClean="0"/>
              <a:t>eine Individualprüfung ist in jedem Falle erforderlich</a:t>
            </a:r>
          </a:p>
          <a:p>
            <a:pPr lvl="2" algn="just"/>
            <a:endParaRPr lang="de-DE" dirty="0" smtClean="0"/>
          </a:p>
          <a:p>
            <a:pPr lvl="2" algn="just"/>
            <a:r>
              <a:rPr lang="de-DE" dirty="0" smtClean="0"/>
              <a:t>Grundsätzlich sind zunächst die weniger ins Gewicht fallenden Maßnahmen anzuordnen</a:t>
            </a:r>
          </a:p>
        </p:txBody>
      </p:sp>
    </p:spTree>
    <p:extLst>
      <p:ext uri="{BB962C8B-B14F-4D97-AF65-F5344CB8AC3E}">
        <p14:creationId xmlns:p14="http://schemas.microsoft.com/office/powerpoint/2010/main" val="28425416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Allgemeine Grundsätze bei OMA</a:t>
            </a:r>
            <a:endParaRPr lang="de-DE" dirty="0"/>
          </a:p>
        </p:txBody>
      </p:sp>
      <p:sp>
        <p:nvSpPr>
          <p:cNvPr id="5" name="Inhaltsplatzhalter 4"/>
          <p:cNvSpPr>
            <a:spLocks noGrp="1"/>
          </p:cNvSpPr>
          <p:nvPr>
            <p:ph idx="1"/>
          </p:nvPr>
        </p:nvSpPr>
        <p:spPr/>
        <p:txBody>
          <a:bodyPr/>
          <a:lstStyle/>
          <a:p>
            <a:pPr lvl="1" algn="just"/>
            <a:r>
              <a:rPr lang="de-DE" b="1" dirty="0"/>
              <a:t>Zeitnahe Anwendung (§ 82 Abs. 6 HSchG)</a:t>
            </a:r>
          </a:p>
          <a:p>
            <a:pPr lvl="2" algn="just"/>
            <a:r>
              <a:rPr lang="de-DE" dirty="0" smtClean="0"/>
              <a:t>Die Anwendung der Ordnungsmaßnahmen soll so rechtzeitig wie möglich erfolgen, damit der Bezug zum Fehlverhalten nicht verloren geht.</a:t>
            </a:r>
          </a:p>
          <a:p>
            <a:pPr lvl="1" algn="just"/>
            <a:endParaRPr lang="de-DE" dirty="0" smtClean="0"/>
          </a:p>
          <a:p>
            <a:pPr lvl="1" algn="just"/>
            <a:endParaRPr lang="de-DE" dirty="0"/>
          </a:p>
          <a:p>
            <a:pPr lvl="1" algn="just"/>
            <a:r>
              <a:rPr lang="de-DE" b="1" dirty="0"/>
              <a:t>Ermessensentscheidung</a:t>
            </a:r>
          </a:p>
          <a:p>
            <a:pPr lvl="2" algn="just"/>
            <a:r>
              <a:rPr lang="de-DE" dirty="0"/>
              <a:t>Bei der Anwendung der Ordnungsmaßnahmen ist in jedem Fall abzuwägen und zu gewichten, ob die beabsichtigten Maßnahmen unter Beachtung der o.a. Grundsätze geeignet sind</a:t>
            </a:r>
            <a:r>
              <a:rPr lang="de-DE" dirty="0" smtClean="0"/>
              <a:t>.</a:t>
            </a:r>
          </a:p>
          <a:p>
            <a:pPr lvl="2" algn="just"/>
            <a:endParaRPr lang="de-DE" dirty="0" smtClean="0"/>
          </a:p>
          <a:p>
            <a:pPr lvl="2" algn="just"/>
            <a:endParaRPr lang="de-DE" dirty="0"/>
          </a:p>
          <a:p>
            <a:pPr lvl="1" algn="just"/>
            <a:r>
              <a:rPr lang="de-DE" b="1" dirty="0"/>
              <a:t>Verhältnismäßigkeit</a:t>
            </a:r>
          </a:p>
          <a:p>
            <a:pPr lvl="2" algn="just"/>
            <a:r>
              <a:rPr lang="de-DE" dirty="0" smtClean="0"/>
              <a:t>Die zu treffende Maßnahme muss dem Anlass bietenden Fehlverhalten angemessen sein (Übermaßverbot)</a:t>
            </a:r>
          </a:p>
          <a:p>
            <a:endParaRPr lang="de-DE" dirty="0"/>
          </a:p>
        </p:txBody>
      </p:sp>
    </p:spTree>
    <p:extLst>
      <p:ext uri="{BB962C8B-B14F-4D97-AF65-F5344CB8AC3E}">
        <p14:creationId xmlns:p14="http://schemas.microsoft.com/office/powerpoint/2010/main" val="4022442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Allgemeine Grundsätze bei OMA</a:t>
            </a:r>
            <a:endParaRPr lang="de-DE" dirty="0"/>
          </a:p>
        </p:txBody>
      </p:sp>
      <p:sp>
        <p:nvSpPr>
          <p:cNvPr id="5" name="Inhaltsplatzhalter 4"/>
          <p:cNvSpPr>
            <a:spLocks noGrp="1"/>
          </p:cNvSpPr>
          <p:nvPr>
            <p:ph idx="1"/>
          </p:nvPr>
        </p:nvSpPr>
        <p:spPr/>
        <p:txBody>
          <a:bodyPr/>
          <a:lstStyle/>
          <a:p>
            <a:pPr lvl="1" algn="just"/>
            <a:r>
              <a:rPr lang="de-DE" b="1" dirty="0" smtClean="0"/>
              <a:t>Verbot der Doppelbestrafung</a:t>
            </a:r>
          </a:p>
          <a:p>
            <a:pPr lvl="2" algn="just"/>
            <a:r>
              <a:rPr lang="de-DE" dirty="0" smtClean="0"/>
              <a:t>Es ist nicht zulässig, wegen derselben Vorwürfe den/die Schüler/-in mit mehreren Ordnungsmaßnahmen zu bestrafen</a:t>
            </a:r>
          </a:p>
          <a:p>
            <a:pPr lvl="2" algn="just"/>
            <a:endParaRPr lang="de-DE" dirty="0" smtClean="0"/>
          </a:p>
          <a:p>
            <a:pPr lvl="2" algn="just"/>
            <a:endParaRPr lang="de-DE" dirty="0"/>
          </a:p>
          <a:p>
            <a:pPr lvl="1" algn="just"/>
            <a:r>
              <a:rPr lang="de-DE" b="1" dirty="0"/>
              <a:t>Begehung einer Straftat in der </a:t>
            </a:r>
            <a:r>
              <a:rPr lang="de-DE" b="1" dirty="0" smtClean="0"/>
              <a:t>Schule</a:t>
            </a:r>
          </a:p>
          <a:p>
            <a:pPr lvl="2" algn="just"/>
            <a:r>
              <a:rPr lang="de-DE" dirty="0"/>
              <a:t>I</a:t>
            </a:r>
            <a:r>
              <a:rPr lang="de-DE" dirty="0" smtClean="0"/>
              <a:t>m materiellen Sinne liegen die tatbestandlichen Voraussetzungen für die Anwendung einer Ordnungsmaßnahme vor</a:t>
            </a:r>
          </a:p>
          <a:p>
            <a:pPr lvl="2" algn="just"/>
            <a:endParaRPr lang="de-DE" dirty="0" smtClean="0"/>
          </a:p>
          <a:p>
            <a:pPr lvl="2" algn="just"/>
            <a:r>
              <a:rPr lang="de-DE" u="sng" dirty="0" smtClean="0">
                <a:effectLst>
                  <a:outerShdw blurRad="38100" dist="38100" dir="2700000" algn="tl">
                    <a:srgbClr val="000000">
                      <a:alpha val="43137"/>
                    </a:srgbClr>
                  </a:outerShdw>
                </a:effectLst>
              </a:rPr>
              <a:t>ABER:</a:t>
            </a:r>
            <a:r>
              <a:rPr lang="de-DE" dirty="0" smtClean="0"/>
              <a:t> § 82 Abs. 5 Satz 3 HSchG/§ 74 Abs. 2 </a:t>
            </a:r>
            <a:r>
              <a:rPr lang="de-DE" dirty="0" err="1" smtClean="0"/>
              <a:t>GestaltungsVO</a:t>
            </a:r>
            <a:endParaRPr lang="de-DE" dirty="0" smtClean="0"/>
          </a:p>
          <a:p>
            <a:pPr lvl="3" algn="just"/>
            <a:r>
              <a:rPr lang="de-DE" dirty="0" smtClean="0"/>
              <a:t>Ordnungsmaßnahmen dürfen neben Maßnahmen des Strafrechts nur angewendet werden, wenn sie </a:t>
            </a:r>
            <a:r>
              <a:rPr lang="de-DE" u="sng" dirty="0" smtClean="0"/>
              <a:t>zusätzlich erforderlich </a:t>
            </a:r>
            <a:r>
              <a:rPr lang="de-DE" dirty="0" smtClean="0"/>
              <a:t>sind und den Zwecken der anderen Maßnahmen </a:t>
            </a:r>
            <a:r>
              <a:rPr lang="de-DE" u="sng" dirty="0" smtClean="0"/>
              <a:t>nicht entgegenstehen</a:t>
            </a:r>
            <a:r>
              <a:rPr lang="de-DE" dirty="0" smtClean="0"/>
              <a:t>.</a:t>
            </a:r>
          </a:p>
          <a:p>
            <a:pPr lvl="3" algn="just"/>
            <a:r>
              <a:rPr lang="de-DE" u="sng" dirty="0" smtClean="0"/>
              <a:t>Unverzügliche</a:t>
            </a:r>
            <a:r>
              <a:rPr lang="de-DE" dirty="0" smtClean="0"/>
              <a:t> Information des Staatlichen Schulamtes; SSA entscheidet über weitere Maßnahmen</a:t>
            </a:r>
            <a:endParaRPr lang="de-DE" dirty="0"/>
          </a:p>
        </p:txBody>
      </p:sp>
    </p:spTree>
    <p:extLst>
      <p:ext uri="{BB962C8B-B14F-4D97-AF65-F5344CB8AC3E}">
        <p14:creationId xmlns:p14="http://schemas.microsoft.com/office/powerpoint/2010/main" val="23942117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Allgemeine Grundsätze bei OMA</a:t>
            </a:r>
            <a:endParaRPr lang="de-DE" dirty="0"/>
          </a:p>
        </p:txBody>
      </p:sp>
      <p:sp>
        <p:nvSpPr>
          <p:cNvPr id="5" name="Inhaltsplatzhalter 4"/>
          <p:cNvSpPr>
            <a:spLocks noGrp="1"/>
          </p:cNvSpPr>
          <p:nvPr>
            <p:ph idx="1"/>
          </p:nvPr>
        </p:nvSpPr>
        <p:spPr/>
        <p:txBody>
          <a:bodyPr/>
          <a:lstStyle/>
          <a:p>
            <a:pPr lvl="1" algn="just"/>
            <a:r>
              <a:rPr lang="de-DE" b="1" dirty="0" smtClean="0"/>
              <a:t>Dokumentation in der Schülerakte</a:t>
            </a:r>
          </a:p>
          <a:p>
            <a:pPr lvl="2" algn="just"/>
            <a:r>
              <a:rPr lang="de-DE" dirty="0" smtClean="0"/>
              <a:t>Alle Vorgänge müssen in schriftlicher Form in der Schülerakte festgehalten werden, um die Notwendigkeit einer Ordnungsmaßnahme nachvollziehen zu können</a:t>
            </a:r>
          </a:p>
          <a:p>
            <a:pPr lvl="2" algn="just"/>
            <a:endParaRPr lang="de-DE" dirty="0" smtClean="0"/>
          </a:p>
          <a:p>
            <a:pPr lvl="2" algn="just"/>
            <a:endParaRPr lang="de-DE" dirty="0"/>
          </a:p>
          <a:p>
            <a:pPr lvl="1" algn="just"/>
            <a:r>
              <a:rPr lang="de-DE" b="1" dirty="0"/>
              <a:t>Verbot der Berücksichtigung bereits getilgter Ordnungsmaßnahmen (§ 82 Abs. 10 HSchG</a:t>
            </a:r>
            <a:r>
              <a:rPr lang="de-DE" b="1" dirty="0" smtClean="0"/>
              <a:t>)</a:t>
            </a:r>
          </a:p>
          <a:p>
            <a:pPr lvl="2" algn="just"/>
            <a:r>
              <a:rPr lang="de-DE" dirty="0" smtClean="0"/>
              <a:t>Alle Eintragungen und Vorgänge über Ordnungsmaßnahmen in der Schülerakte sind spätestens am Ende des zweiten Schuljahres nach der Eintragung zu löschen, sofern nicht während dieser Zeit eine erneute Ordnungsmaßnahme </a:t>
            </a:r>
            <a:r>
              <a:rPr lang="de-DE" smtClean="0"/>
              <a:t>angeordnet wurde</a:t>
            </a:r>
            <a:endParaRPr lang="de-DE" dirty="0"/>
          </a:p>
        </p:txBody>
      </p:sp>
    </p:spTree>
    <p:extLst>
      <p:ext uri="{BB962C8B-B14F-4D97-AF65-F5344CB8AC3E}">
        <p14:creationId xmlns:p14="http://schemas.microsoft.com/office/powerpoint/2010/main" val="3712057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Abgrenzung Pädagogische Maßnahmen/OMA</a:t>
            </a:r>
            <a:endParaRPr lang="de-DE" dirty="0"/>
          </a:p>
        </p:txBody>
      </p:sp>
      <p:sp>
        <p:nvSpPr>
          <p:cNvPr id="5" name="Inhaltsplatzhalter 4"/>
          <p:cNvSpPr>
            <a:spLocks noGrp="1"/>
          </p:cNvSpPr>
          <p:nvPr>
            <p:ph idx="1"/>
          </p:nvPr>
        </p:nvSpPr>
        <p:spPr/>
        <p:txBody>
          <a:bodyPr/>
          <a:lstStyle/>
          <a:p>
            <a:pPr marL="0" indent="0" algn="just">
              <a:buNone/>
            </a:pPr>
            <a:r>
              <a:rPr lang="de-DE" dirty="0" smtClean="0"/>
              <a:t>§ 82 HSchG: Pädagogische Maßnahmen und Ordnungsmaßnahmen</a:t>
            </a:r>
          </a:p>
          <a:p>
            <a:pPr marL="0" indent="0" algn="just">
              <a:buNone/>
            </a:pPr>
            <a:endParaRPr lang="de-DE" dirty="0" smtClean="0"/>
          </a:p>
          <a:p>
            <a:pPr algn="just"/>
            <a:r>
              <a:rPr lang="de-DE" u="sng" dirty="0" smtClean="0">
                <a:effectLst>
                  <a:outerShdw blurRad="38100" dist="38100" dir="2700000" algn="tl">
                    <a:srgbClr val="000000">
                      <a:alpha val="43137"/>
                    </a:srgbClr>
                  </a:outerShdw>
                </a:effectLst>
              </a:rPr>
              <a:t>Pädagogische Maßnahmen (§ 82 Abs. 1 HSchG):</a:t>
            </a:r>
          </a:p>
          <a:p>
            <a:pPr lvl="1" algn="just"/>
            <a:r>
              <a:rPr lang="de-DE" dirty="0" smtClean="0"/>
              <a:t>„Die Erfüllung des Bildungsauftrages der Schule ist </a:t>
            </a:r>
            <a:r>
              <a:rPr lang="de-DE" b="1" i="1" dirty="0" smtClean="0"/>
              <a:t>vor allem </a:t>
            </a:r>
            <a:r>
              <a:rPr lang="de-DE" dirty="0" smtClean="0"/>
              <a:t>durch pädagogische Maßnahmen zu gewährleisten (…)“</a:t>
            </a:r>
          </a:p>
          <a:p>
            <a:pPr lvl="1" algn="just"/>
            <a:r>
              <a:rPr lang="de-DE" dirty="0" smtClean="0"/>
              <a:t>Pädagogische Maßnahmen grundsätzlich vorrangig (soweit sinnvoll)</a:t>
            </a:r>
          </a:p>
          <a:p>
            <a:pPr lvl="1" algn="just"/>
            <a:r>
              <a:rPr lang="de-DE" dirty="0" smtClean="0"/>
              <a:t>Grenze: Maßnahme darf nicht herabwürdigend oder demütigend sein, Maßnahmen dürfen nicht willkürlich sein und müssen geeignet sein, eine Verhaltensänderung zu bewirken</a:t>
            </a:r>
            <a:endParaRPr lang="de-DE" dirty="0"/>
          </a:p>
        </p:txBody>
      </p:sp>
    </p:spTree>
    <p:extLst>
      <p:ext uri="{BB962C8B-B14F-4D97-AF65-F5344CB8AC3E}">
        <p14:creationId xmlns:p14="http://schemas.microsoft.com/office/powerpoint/2010/main" val="5841055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Pädagogische Maßnahmen</a:t>
            </a:r>
            <a:endParaRPr lang="de-DE" dirty="0"/>
          </a:p>
        </p:txBody>
      </p:sp>
      <p:sp>
        <p:nvSpPr>
          <p:cNvPr id="5" name="Inhaltsplatzhalter 4"/>
          <p:cNvSpPr>
            <a:spLocks noGrp="1"/>
          </p:cNvSpPr>
          <p:nvPr>
            <p:ph idx="1"/>
          </p:nvPr>
        </p:nvSpPr>
        <p:spPr/>
        <p:txBody>
          <a:bodyPr/>
          <a:lstStyle/>
          <a:p>
            <a:pPr lvl="1" algn="just"/>
            <a:r>
              <a:rPr lang="de-DE" dirty="0">
                <a:solidFill>
                  <a:srgbClr val="000000"/>
                </a:solidFill>
              </a:rPr>
              <a:t>Auflistung möglicher pädagogischer Maßnahmen in § 64 </a:t>
            </a:r>
            <a:r>
              <a:rPr lang="de-DE" dirty="0" err="1">
                <a:solidFill>
                  <a:srgbClr val="000000"/>
                </a:solidFill>
              </a:rPr>
              <a:t>GestaltungsVO</a:t>
            </a:r>
            <a:endParaRPr lang="de-DE" dirty="0">
              <a:solidFill>
                <a:srgbClr val="000000"/>
              </a:solidFill>
            </a:endParaRPr>
          </a:p>
          <a:p>
            <a:pPr lvl="2" algn="just"/>
            <a:r>
              <a:rPr lang="de-DE" dirty="0">
                <a:solidFill>
                  <a:srgbClr val="000000"/>
                </a:solidFill>
              </a:rPr>
              <a:t>Androhung von Ordnungsmaßnahmen nach § 82 Nr. 2 bis 5 </a:t>
            </a:r>
            <a:r>
              <a:rPr lang="de-DE" dirty="0" err="1">
                <a:solidFill>
                  <a:srgbClr val="000000"/>
                </a:solidFill>
              </a:rPr>
              <a:t>HSchG</a:t>
            </a:r>
            <a:endParaRPr lang="de-DE" dirty="0">
              <a:solidFill>
                <a:srgbClr val="000000"/>
              </a:solidFill>
            </a:endParaRPr>
          </a:p>
          <a:p>
            <a:pPr lvl="2" algn="just"/>
            <a:r>
              <a:rPr lang="de-DE" dirty="0">
                <a:solidFill>
                  <a:srgbClr val="000000"/>
                </a:solidFill>
              </a:rPr>
              <a:t>Gespräch mit Schüler/-in</a:t>
            </a:r>
          </a:p>
          <a:p>
            <a:pPr lvl="2" algn="just"/>
            <a:r>
              <a:rPr lang="de-DE" dirty="0" smtClean="0">
                <a:solidFill>
                  <a:srgbClr val="000000"/>
                </a:solidFill>
              </a:rPr>
              <a:t>Ermahnung/Missbilligung: </a:t>
            </a:r>
            <a:r>
              <a:rPr lang="de-DE" dirty="0"/>
              <a:t>§ 64 Abs. 4 der Gestaltungsverordnung legt fest, dass schriftliche Missbilligungen zur Schülerakte zu nehmen sind. Ferner wird bestimmt, unter welchen Voraussetzungen eine Missbilligung aus der Schülerakte zu löschen ist. </a:t>
            </a:r>
            <a:endParaRPr lang="de-DE" dirty="0">
              <a:solidFill>
                <a:srgbClr val="000000"/>
              </a:solidFill>
            </a:endParaRPr>
          </a:p>
          <a:p>
            <a:pPr lvl="2" algn="just"/>
            <a:r>
              <a:rPr lang="de-DE" dirty="0">
                <a:solidFill>
                  <a:srgbClr val="000000"/>
                </a:solidFill>
              </a:rPr>
              <a:t>Beauftragung mit Aufgaben zur Erkennung des Fehlverhaltens</a:t>
            </a:r>
          </a:p>
          <a:p>
            <a:pPr lvl="2" algn="just"/>
            <a:r>
              <a:rPr lang="de-DE" dirty="0">
                <a:solidFill>
                  <a:srgbClr val="000000"/>
                </a:solidFill>
              </a:rPr>
              <a:t>Zeitweise Wegnahme von Gegenständen </a:t>
            </a:r>
            <a:r>
              <a:rPr lang="de-DE" dirty="0" smtClean="0">
                <a:solidFill>
                  <a:srgbClr val="000000"/>
                </a:solidFill>
              </a:rPr>
              <a:t>gem. </a:t>
            </a:r>
            <a:r>
              <a:rPr lang="de-DE" dirty="0" smtClean="0"/>
              <a:t>§ </a:t>
            </a:r>
            <a:r>
              <a:rPr lang="de-DE" dirty="0"/>
              <a:t>64 Abs. 3 </a:t>
            </a:r>
            <a:r>
              <a:rPr lang="de-DE" dirty="0" smtClean="0"/>
              <a:t>Gestaltungs-verordnung: Diese </a:t>
            </a:r>
            <a:r>
              <a:rPr lang="de-DE" dirty="0"/>
              <a:t>sind in der Regel am Ende des </a:t>
            </a:r>
            <a:r>
              <a:rPr lang="de-DE" dirty="0" smtClean="0"/>
              <a:t>Unterrichtstages </a:t>
            </a:r>
            <a:r>
              <a:rPr lang="de-DE" dirty="0"/>
              <a:t>zurückzugeben. Bei Minderjährigen kann die Rückgabe auch über die </a:t>
            </a:r>
            <a:r>
              <a:rPr lang="de-DE" dirty="0" smtClean="0"/>
              <a:t>Eltern </a:t>
            </a:r>
            <a:r>
              <a:rPr lang="de-DE" dirty="0"/>
              <a:t>erfolgen. Sind die weggenommenen Gegenstände besonders gefährlich, muss</a:t>
            </a:r>
            <a:r>
              <a:rPr lang="de-DE" b="1" dirty="0"/>
              <a:t> </a:t>
            </a:r>
            <a:r>
              <a:rPr lang="de-DE" dirty="0"/>
              <a:t>eine Rückgabe über die Eltern stattfinden. </a:t>
            </a:r>
            <a:endParaRPr lang="de-DE" dirty="0">
              <a:solidFill>
                <a:srgbClr val="000000"/>
              </a:solidFill>
            </a:endParaRPr>
          </a:p>
          <a:p>
            <a:pPr lvl="2" algn="just"/>
            <a:r>
              <a:rPr lang="de-DE" dirty="0">
                <a:solidFill>
                  <a:srgbClr val="000000"/>
                </a:solidFill>
              </a:rPr>
              <a:t>etc.</a:t>
            </a:r>
          </a:p>
          <a:p>
            <a:endParaRPr lang="de-DE" dirty="0"/>
          </a:p>
        </p:txBody>
      </p:sp>
    </p:spTree>
    <p:extLst>
      <p:ext uri="{BB962C8B-B14F-4D97-AF65-F5344CB8AC3E}">
        <p14:creationId xmlns:p14="http://schemas.microsoft.com/office/powerpoint/2010/main" val="2207248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Pädagogische Maßnahmen</a:t>
            </a:r>
            <a:endParaRPr lang="de-DE" dirty="0"/>
          </a:p>
        </p:txBody>
      </p:sp>
      <p:sp>
        <p:nvSpPr>
          <p:cNvPr id="5" name="Inhaltsplatzhalter 4"/>
          <p:cNvSpPr>
            <a:spLocks noGrp="1"/>
          </p:cNvSpPr>
          <p:nvPr>
            <p:ph idx="1"/>
          </p:nvPr>
        </p:nvSpPr>
        <p:spPr/>
        <p:txBody>
          <a:bodyPr/>
          <a:lstStyle/>
          <a:p>
            <a:pPr marL="0" indent="0">
              <a:buNone/>
            </a:pPr>
            <a:r>
              <a:rPr lang="de-DE" dirty="0"/>
              <a:t>Rechtsbehelfsmöglichkeiten gegen pädagogische </a:t>
            </a:r>
            <a:r>
              <a:rPr lang="de-DE" dirty="0" smtClean="0"/>
              <a:t>Maßnahmen: </a:t>
            </a:r>
            <a:endParaRPr lang="de-DE" dirty="0"/>
          </a:p>
          <a:p>
            <a:endParaRPr lang="de-DE" dirty="0" smtClean="0"/>
          </a:p>
          <a:p>
            <a:pPr marL="400050" lvl="1" indent="0" algn="just">
              <a:buNone/>
            </a:pPr>
            <a:r>
              <a:rPr lang="de-DE" dirty="0" smtClean="0"/>
              <a:t>Nach </a:t>
            </a:r>
            <a:r>
              <a:rPr lang="de-DE" dirty="0"/>
              <a:t>§ 64 Abs. </a:t>
            </a:r>
            <a:r>
              <a:rPr lang="de-DE" dirty="0" smtClean="0"/>
              <a:t>5 HSchG </a:t>
            </a:r>
            <a:r>
              <a:rPr lang="de-DE" dirty="0"/>
              <a:t>ist gegen pädagogische Maßnahmen die formlose Beschwerde an die Schulleitung möglich. In den Fällen, in denen die pädagogische Maßnahme von der Schulleitung selbst getroffen wurde, entscheidet das Staatliche Schulamt. </a:t>
            </a:r>
          </a:p>
        </p:txBody>
      </p:sp>
    </p:spTree>
    <p:extLst>
      <p:ext uri="{BB962C8B-B14F-4D97-AF65-F5344CB8AC3E}">
        <p14:creationId xmlns:p14="http://schemas.microsoft.com/office/powerpoint/2010/main" val="1393644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Abgrenzung Pädagogische Maßnahmen/OMA</a:t>
            </a:r>
            <a:endParaRPr lang="de-DE" dirty="0"/>
          </a:p>
        </p:txBody>
      </p:sp>
      <p:sp>
        <p:nvSpPr>
          <p:cNvPr id="5" name="Inhaltsplatzhalter 4"/>
          <p:cNvSpPr>
            <a:spLocks noGrp="1"/>
          </p:cNvSpPr>
          <p:nvPr>
            <p:ph idx="1"/>
          </p:nvPr>
        </p:nvSpPr>
        <p:spPr/>
        <p:txBody>
          <a:bodyPr/>
          <a:lstStyle/>
          <a:p>
            <a:pPr marL="0" indent="0">
              <a:buNone/>
            </a:pPr>
            <a:r>
              <a:rPr lang="de-DE" u="sng" dirty="0" smtClean="0">
                <a:effectLst>
                  <a:outerShdw blurRad="38100" dist="38100" dir="2700000" algn="tl">
                    <a:srgbClr val="000000">
                      <a:alpha val="43137"/>
                    </a:srgbClr>
                  </a:outerShdw>
                </a:effectLst>
              </a:rPr>
              <a:t>Ordnungsmaßnahmen (§ 82 Abs. 2 HSchG):</a:t>
            </a:r>
          </a:p>
          <a:p>
            <a:pPr marL="0" indent="0">
              <a:buNone/>
            </a:pPr>
            <a:endParaRPr lang="de-DE" sz="1100" u="sng" dirty="0" smtClean="0">
              <a:effectLst>
                <a:outerShdw blurRad="38100" dist="38100" dir="2700000" algn="tl">
                  <a:srgbClr val="000000">
                    <a:alpha val="43137"/>
                  </a:srgbClr>
                </a:outerShdw>
              </a:effectLst>
            </a:endParaRPr>
          </a:p>
          <a:p>
            <a:pPr lvl="1" algn="just"/>
            <a:r>
              <a:rPr lang="de-DE" dirty="0" smtClean="0"/>
              <a:t>Abs. 2 Nr. 1: Ausschluss vom Unterricht für den Rest des Schultages</a:t>
            </a:r>
          </a:p>
          <a:p>
            <a:pPr lvl="1" algn="just"/>
            <a:r>
              <a:rPr lang="de-DE" dirty="0" smtClean="0"/>
              <a:t>Abs. 2 Nr. 2: Ausschluss von besonderen Schulveranstaltungen u.a.</a:t>
            </a:r>
          </a:p>
          <a:p>
            <a:pPr lvl="1" algn="just"/>
            <a:r>
              <a:rPr lang="de-DE" dirty="0" smtClean="0"/>
              <a:t>Abs. 2 Nr. 3: vorübergehende Zuweisung in Parallelklasse bzw. andere Lerngruppe bis zu einer Dauer von vier Wochen</a:t>
            </a:r>
          </a:p>
          <a:p>
            <a:pPr lvl="1" algn="just"/>
            <a:r>
              <a:rPr lang="de-DE" dirty="0" smtClean="0"/>
              <a:t>Abs. 2 Nr. 4: Zuweisung in eine Parallelklasse bzw. andere Lerngruppe (nicht nur vorübergehend) </a:t>
            </a:r>
          </a:p>
          <a:p>
            <a:pPr lvl="1" algn="just"/>
            <a:r>
              <a:rPr lang="de-DE" dirty="0" smtClean="0"/>
              <a:t>Abs. 2 Nr. 5: vorübergehender Ausschluss vom Schulbesuch bis zu einer Dauer von zwei Wochen</a:t>
            </a:r>
          </a:p>
          <a:p>
            <a:pPr lvl="1" algn="just"/>
            <a:r>
              <a:rPr lang="de-DE" dirty="0" smtClean="0"/>
              <a:t>Abs. 2 Nr. 6: Überweisung in den gleichen Bildungsgang einer anderen Schule</a:t>
            </a:r>
          </a:p>
          <a:p>
            <a:pPr lvl="1" algn="just"/>
            <a:r>
              <a:rPr lang="de-DE" dirty="0" smtClean="0"/>
              <a:t>Abs. 2 Nr. 7: Verweisung von der besuchten Schule</a:t>
            </a:r>
            <a:endParaRPr lang="de-DE" dirty="0"/>
          </a:p>
        </p:txBody>
      </p:sp>
    </p:spTree>
    <p:extLst>
      <p:ext uri="{BB962C8B-B14F-4D97-AF65-F5344CB8AC3E}">
        <p14:creationId xmlns:p14="http://schemas.microsoft.com/office/powerpoint/2010/main" val="20719685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Abgrenzung Pädagogische Maßnahmen/OMA</a:t>
            </a:r>
            <a:endParaRPr lang="de-DE" dirty="0"/>
          </a:p>
        </p:txBody>
      </p:sp>
      <p:sp>
        <p:nvSpPr>
          <p:cNvPr id="5" name="Inhaltsplatzhalter 4"/>
          <p:cNvSpPr>
            <a:spLocks noGrp="1"/>
          </p:cNvSpPr>
          <p:nvPr>
            <p:ph idx="1"/>
          </p:nvPr>
        </p:nvSpPr>
        <p:spPr/>
        <p:txBody>
          <a:bodyPr/>
          <a:lstStyle/>
          <a:p>
            <a:pPr marL="0" indent="0" algn="just">
              <a:buNone/>
            </a:pPr>
            <a:r>
              <a:rPr lang="de-DE" u="sng" dirty="0" smtClean="0">
                <a:effectLst>
                  <a:outerShdw blurRad="38100" dist="38100" dir="2700000" algn="tl">
                    <a:srgbClr val="000000">
                      <a:alpha val="43137"/>
                    </a:srgbClr>
                  </a:outerShdw>
                </a:effectLst>
              </a:rPr>
              <a:t>Maßnahmen zum Schutz von Personen (§ 82a HSchG)</a:t>
            </a:r>
          </a:p>
          <a:p>
            <a:pPr marL="0" indent="0" algn="just">
              <a:buNone/>
            </a:pPr>
            <a:endParaRPr lang="de-DE" sz="1100" u="sng" dirty="0" smtClean="0">
              <a:effectLst>
                <a:outerShdw blurRad="38100" dist="38100" dir="2700000" algn="tl">
                  <a:srgbClr val="000000">
                    <a:alpha val="43137"/>
                  </a:srgbClr>
                </a:outerShdw>
              </a:effectLst>
            </a:endParaRPr>
          </a:p>
          <a:p>
            <a:pPr lvl="1" algn="just"/>
            <a:r>
              <a:rPr lang="de-DE" dirty="0" smtClean="0"/>
              <a:t>§ 82a Abs. 1 HSchG:</a:t>
            </a:r>
          </a:p>
          <a:p>
            <a:pPr lvl="2" algn="just"/>
            <a:r>
              <a:rPr lang="de-DE" dirty="0" smtClean="0"/>
              <a:t>Pädagogische Maßnahmen und </a:t>
            </a:r>
            <a:r>
              <a:rPr lang="de-DE" b="1" dirty="0" smtClean="0"/>
              <a:t>bestimmte </a:t>
            </a:r>
            <a:r>
              <a:rPr lang="de-DE" dirty="0" smtClean="0"/>
              <a:t>Ordnungsmaßnahmen durch Schulleitung auch bei </a:t>
            </a:r>
            <a:r>
              <a:rPr lang="de-DE" i="1" dirty="0" smtClean="0"/>
              <a:t>nicht schuldhaftem Handeln </a:t>
            </a:r>
            <a:r>
              <a:rPr lang="de-DE" dirty="0" smtClean="0"/>
              <a:t>möglich, soweit erforderlich (Abs. 1)</a:t>
            </a:r>
          </a:p>
          <a:p>
            <a:pPr marL="914400" lvl="2" indent="0" algn="just">
              <a:buNone/>
            </a:pPr>
            <a:endParaRPr lang="de-DE" dirty="0" smtClean="0"/>
          </a:p>
          <a:p>
            <a:pPr lvl="2" algn="just"/>
            <a:r>
              <a:rPr lang="de-DE" dirty="0" smtClean="0"/>
              <a:t>Mögliche Ordnungsmaßnahmen: </a:t>
            </a:r>
          </a:p>
          <a:p>
            <a:pPr lvl="3" algn="just"/>
            <a:r>
              <a:rPr lang="de-DE" b="1" dirty="0" smtClean="0"/>
              <a:t>Vorübergehende</a:t>
            </a:r>
            <a:r>
              <a:rPr lang="de-DE" dirty="0" smtClean="0"/>
              <a:t> Zuweisung in eine Parallelklasse oder andere Lerngruppe bis zu einer Dauer von vier Wochen (§ 82 Abs. 1 Nr. 3 HSchG)</a:t>
            </a:r>
          </a:p>
          <a:p>
            <a:pPr lvl="3" algn="just"/>
            <a:r>
              <a:rPr lang="de-DE" b="1" dirty="0" smtClean="0"/>
              <a:t>Vorübergehender</a:t>
            </a:r>
            <a:r>
              <a:rPr lang="de-DE" dirty="0" smtClean="0"/>
              <a:t> Ausschluss vom Schulbesuch bis zu einer Dauer von zwei Wochen (§ 82 Abs. 1 Nr. 5 HSchG)</a:t>
            </a:r>
          </a:p>
          <a:p>
            <a:pPr marL="457200" lvl="1" indent="0">
              <a:buNone/>
            </a:pPr>
            <a:endParaRPr lang="de-DE" dirty="0" smtClean="0"/>
          </a:p>
        </p:txBody>
      </p:sp>
    </p:spTree>
    <p:extLst>
      <p:ext uri="{BB962C8B-B14F-4D97-AF65-F5344CB8AC3E}">
        <p14:creationId xmlns:p14="http://schemas.microsoft.com/office/powerpoint/2010/main" val="38582178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Abgrenzung Pädagogische Maßnahmen/OMA</a:t>
            </a:r>
            <a:endParaRPr lang="de-DE" dirty="0"/>
          </a:p>
        </p:txBody>
      </p:sp>
      <p:sp>
        <p:nvSpPr>
          <p:cNvPr id="5" name="Inhaltsplatzhalter 4"/>
          <p:cNvSpPr>
            <a:spLocks noGrp="1"/>
          </p:cNvSpPr>
          <p:nvPr>
            <p:ph idx="1"/>
          </p:nvPr>
        </p:nvSpPr>
        <p:spPr/>
        <p:txBody>
          <a:bodyPr/>
          <a:lstStyle/>
          <a:p>
            <a:pPr lvl="1" algn="just"/>
            <a:r>
              <a:rPr lang="de-DE" dirty="0" smtClean="0"/>
              <a:t>§ 82a Abs. 2 HSchG:</a:t>
            </a:r>
          </a:p>
          <a:p>
            <a:pPr lvl="2" algn="just"/>
            <a:r>
              <a:rPr lang="de-DE" dirty="0"/>
              <a:t>Schulleitung kann </a:t>
            </a:r>
            <a:r>
              <a:rPr lang="de-DE" dirty="0" smtClean="0"/>
              <a:t>bestimmte Ordnungsmaßnahmen dann </a:t>
            </a:r>
            <a:r>
              <a:rPr lang="de-DE" dirty="0"/>
              <a:t>ergreifen, </a:t>
            </a:r>
            <a:r>
              <a:rPr lang="de-DE" dirty="0" smtClean="0"/>
              <a:t>wenn</a:t>
            </a:r>
          </a:p>
          <a:p>
            <a:pPr marL="914400" lvl="2" indent="0" algn="just">
              <a:buNone/>
            </a:pPr>
            <a:endParaRPr lang="de-DE" dirty="0"/>
          </a:p>
          <a:p>
            <a:pPr lvl="3" algn="just"/>
            <a:r>
              <a:rPr lang="de-DE" dirty="0"/>
              <a:t>a</a:t>
            </a:r>
            <a:r>
              <a:rPr lang="de-DE" dirty="0" smtClean="0"/>
              <a:t>ufgrund tatsächlicher Anhaltspunkte</a:t>
            </a:r>
          </a:p>
          <a:p>
            <a:pPr lvl="3" algn="just"/>
            <a:r>
              <a:rPr lang="de-DE" dirty="0"/>
              <a:t>e</a:t>
            </a:r>
            <a:r>
              <a:rPr lang="de-DE" dirty="0" smtClean="0"/>
              <a:t>ine schwere Störung des Schul- oder Unterrichtsbetriebes oder eine schwere Gefährdung der Sicherheit beteiligter Personen zu erwarten ist und</a:t>
            </a:r>
          </a:p>
          <a:p>
            <a:pPr lvl="3" algn="just"/>
            <a:r>
              <a:rPr lang="de-DE" dirty="0"/>
              <a:t>a</a:t>
            </a:r>
            <a:r>
              <a:rPr lang="de-DE" dirty="0" smtClean="0"/>
              <a:t>nderweitiges </a:t>
            </a:r>
            <a:r>
              <a:rPr lang="de-DE" i="1" dirty="0" smtClean="0"/>
              <a:t>vorbeugendes Handeln </a:t>
            </a:r>
            <a:r>
              <a:rPr lang="de-DE" dirty="0" smtClean="0"/>
              <a:t>nicht möglich oder nicht ausreichend ist.</a:t>
            </a:r>
          </a:p>
          <a:p>
            <a:pPr lvl="3" algn="just"/>
            <a:endParaRPr lang="de-DE" dirty="0"/>
          </a:p>
          <a:p>
            <a:pPr lvl="2" algn="just"/>
            <a:r>
              <a:rPr lang="de-DE" dirty="0"/>
              <a:t>Mögliche Ordnungsmaßnahmen</a:t>
            </a:r>
            <a:r>
              <a:rPr lang="de-DE" dirty="0" smtClean="0"/>
              <a:t>:</a:t>
            </a:r>
          </a:p>
          <a:p>
            <a:pPr lvl="3" algn="just"/>
            <a:r>
              <a:rPr lang="de-DE" dirty="0" smtClean="0"/>
              <a:t>Ausschluss von besonderen Klassen- und Schulveranstaltungen u.a. (§ 82 Abs. 2 Nr. 2 HSchG)</a:t>
            </a:r>
          </a:p>
          <a:p>
            <a:pPr lvl="3" algn="just"/>
            <a:r>
              <a:rPr lang="de-DE" dirty="0" smtClean="0"/>
              <a:t>Vorübergehender Ausschluss vom Schulbesuch bis zu einer Dauer von zwei Wochen (§ 82 Abs. 2 Nr. 5 HSchG)</a:t>
            </a:r>
          </a:p>
          <a:p>
            <a:pPr lvl="3" algn="just"/>
            <a:endParaRPr lang="de-DE" dirty="0"/>
          </a:p>
          <a:p>
            <a:pPr lvl="1" algn="just"/>
            <a:r>
              <a:rPr lang="de-DE" dirty="0"/>
              <a:t>Regelungen zum </a:t>
            </a:r>
            <a:r>
              <a:rPr lang="de-DE" dirty="0" smtClean="0"/>
              <a:t>Verfahren bei OMA </a:t>
            </a:r>
            <a:r>
              <a:rPr lang="de-DE" dirty="0"/>
              <a:t>finden sich in der </a:t>
            </a:r>
            <a:r>
              <a:rPr lang="de-DE" dirty="0" err="1" smtClean="0"/>
              <a:t>GestaltungsVO</a:t>
            </a:r>
            <a:r>
              <a:rPr lang="de-DE" dirty="0" smtClean="0"/>
              <a:t> (§§ 65 ff.)</a:t>
            </a:r>
            <a:endParaRPr lang="de-DE" dirty="0"/>
          </a:p>
        </p:txBody>
      </p:sp>
    </p:spTree>
    <p:extLst>
      <p:ext uri="{BB962C8B-B14F-4D97-AF65-F5344CB8AC3E}">
        <p14:creationId xmlns:p14="http://schemas.microsoft.com/office/powerpoint/2010/main" val="20485460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Das Verfahren bei Ordnungsmaßnahmen</a:t>
            </a:r>
            <a:endParaRPr lang="de-DE" dirty="0"/>
          </a:p>
        </p:txBody>
      </p:sp>
      <p:sp>
        <p:nvSpPr>
          <p:cNvPr id="5" name="Inhaltsplatzhalter 4"/>
          <p:cNvSpPr>
            <a:spLocks noGrp="1"/>
          </p:cNvSpPr>
          <p:nvPr>
            <p:ph idx="1"/>
          </p:nvPr>
        </p:nvSpPr>
        <p:spPr/>
        <p:txBody>
          <a:bodyPr/>
          <a:lstStyle/>
          <a:p>
            <a:pPr algn="just"/>
            <a:r>
              <a:rPr lang="de-DE" b="1" dirty="0" smtClean="0"/>
              <a:t>1.) Zuständigkeit prüfen (§ 82 Abs. 9 HSchG)</a:t>
            </a:r>
          </a:p>
          <a:p>
            <a:pPr lvl="1" algn="just"/>
            <a:r>
              <a:rPr lang="de-DE" dirty="0" smtClean="0"/>
              <a:t>Schulleiter: OMA nach Abs. 2 Nr. 1 bis Nr. 5 </a:t>
            </a:r>
          </a:p>
          <a:p>
            <a:pPr lvl="2" algn="just"/>
            <a:r>
              <a:rPr lang="de-DE" dirty="0" smtClean="0"/>
              <a:t>Vorheriger Antrag einer Lehrkraft (bei Nr. 1) bzw. der Klassenkonferenz (bei Nr. 2 bis Nr. 5)</a:t>
            </a:r>
          </a:p>
          <a:p>
            <a:pPr lvl="1" algn="just"/>
            <a:r>
              <a:rPr lang="de-DE" dirty="0" smtClean="0"/>
              <a:t>Staatliches Schulamt: OMA nach Abs. 2 Nr. 6 und Nr. 7</a:t>
            </a:r>
          </a:p>
          <a:p>
            <a:pPr lvl="2" algn="just"/>
            <a:r>
              <a:rPr lang="de-DE" dirty="0" smtClean="0"/>
              <a:t>Vorheriger Antrag der Schulleitung nach Beschluss der Klassenkonferenz</a:t>
            </a:r>
          </a:p>
          <a:p>
            <a:pPr marL="914400" lvl="2" indent="0" algn="just">
              <a:buNone/>
            </a:pPr>
            <a:endParaRPr lang="de-DE" dirty="0" smtClean="0"/>
          </a:p>
          <a:p>
            <a:pPr marL="342900" lvl="2" indent="-342900" algn="just">
              <a:spcAft>
                <a:spcPct val="15000"/>
              </a:spcAft>
              <a:buClr>
                <a:srgbClr val="003399"/>
              </a:buClr>
              <a:buSzPct val="70000"/>
              <a:buFont typeface="Wingdings" pitchFamily="2" charset="2"/>
              <a:buChar char="n"/>
            </a:pPr>
            <a:r>
              <a:rPr lang="de-DE" sz="2000" b="1" dirty="0">
                <a:ea typeface="+mn-ea"/>
                <a:cs typeface="+mn-cs"/>
              </a:rPr>
              <a:t>2</a:t>
            </a:r>
            <a:r>
              <a:rPr lang="de-DE" sz="2000" b="1" dirty="0" smtClean="0">
                <a:ea typeface="+mn-ea"/>
                <a:cs typeface="+mn-cs"/>
              </a:rPr>
              <a:t>.) </a:t>
            </a:r>
            <a:r>
              <a:rPr lang="de-DE" sz="2000" b="1" dirty="0">
                <a:ea typeface="+mn-ea"/>
                <a:cs typeface="+mn-cs"/>
              </a:rPr>
              <a:t>Sachverhaltsermittlung und –</a:t>
            </a:r>
            <a:r>
              <a:rPr lang="de-DE" sz="2000" b="1" dirty="0" err="1">
                <a:ea typeface="+mn-ea"/>
                <a:cs typeface="+mn-cs"/>
              </a:rPr>
              <a:t>nachweis</a:t>
            </a:r>
            <a:endParaRPr lang="de-DE" sz="2000" b="1" dirty="0">
              <a:ea typeface="+mn-ea"/>
              <a:cs typeface="+mn-cs"/>
            </a:endParaRPr>
          </a:p>
          <a:p>
            <a:pPr lvl="1" algn="just"/>
            <a:r>
              <a:rPr lang="de-DE" dirty="0"/>
              <a:t>Besonderheit: Außerschulisches </a:t>
            </a:r>
            <a:r>
              <a:rPr lang="de-DE" dirty="0" smtClean="0"/>
              <a:t>Verhalten</a:t>
            </a:r>
          </a:p>
          <a:p>
            <a:pPr marL="715963" lvl="2" indent="0" algn="just">
              <a:buNone/>
              <a:tabLst>
                <a:tab pos="1077913" algn="l"/>
              </a:tabLst>
            </a:pPr>
            <a:r>
              <a:rPr lang="de-DE" dirty="0" smtClean="0">
                <a:sym typeface="Wingdings" pitchFamily="2" charset="2"/>
              </a:rPr>
              <a:t> 	</a:t>
            </a:r>
            <a:r>
              <a:rPr lang="de-DE" dirty="0" smtClean="0"/>
              <a:t>Prüfen, ob sich das außerschulische Verhalten auf den Schul- und 	Unterrichtsbetrieb unmittelbar störend auswirkt</a:t>
            </a:r>
            <a:endParaRPr lang="de-DE" dirty="0"/>
          </a:p>
          <a:p>
            <a:pPr lvl="1" algn="just"/>
            <a:r>
              <a:rPr lang="de-DE" dirty="0" smtClean="0"/>
              <a:t>Dokumentation besonders wichtig!</a:t>
            </a:r>
            <a:endParaRPr lang="de-DE" dirty="0"/>
          </a:p>
        </p:txBody>
      </p:sp>
    </p:spTree>
    <p:extLst>
      <p:ext uri="{BB962C8B-B14F-4D97-AF65-F5344CB8AC3E}">
        <p14:creationId xmlns:p14="http://schemas.microsoft.com/office/powerpoint/2010/main" val="682943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Das Verfahren bei Ordnungsmaßnahmen </a:t>
            </a:r>
            <a:endParaRPr lang="de-DE" dirty="0"/>
          </a:p>
        </p:txBody>
      </p:sp>
      <p:sp>
        <p:nvSpPr>
          <p:cNvPr id="5" name="Inhaltsplatzhalter 4"/>
          <p:cNvSpPr>
            <a:spLocks noGrp="1"/>
          </p:cNvSpPr>
          <p:nvPr>
            <p:ph idx="1"/>
          </p:nvPr>
        </p:nvSpPr>
        <p:spPr>
          <a:xfrm>
            <a:off x="531813" y="2052817"/>
            <a:ext cx="8410575" cy="3752447"/>
          </a:xfrm>
        </p:spPr>
        <p:txBody>
          <a:bodyPr/>
          <a:lstStyle/>
          <a:p>
            <a:pPr marL="342900" lvl="2" indent="-342900" algn="just">
              <a:spcAft>
                <a:spcPct val="15000"/>
              </a:spcAft>
              <a:buClr>
                <a:srgbClr val="003399"/>
              </a:buClr>
              <a:buSzPct val="70000"/>
              <a:buFont typeface="Wingdings" pitchFamily="2" charset="2"/>
              <a:buChar char="n"/>
            </a:pPr>
            <a:r>
              <a:rPr lang="de-DE" sz="2000" b="1" dirty="0">
                <a:ea typeface="+mn-ea"/>
                <a:cs typeface="+mn-cs"/>
              </a:rPr>
              <a:t>3</a:t>
            </a:r>
            <a:r>
              <a:rPr lang="de-DE" sz="2000" b="1" dirty="0" smtClean="0">
                <a:ea typeface="+mn-ea"/>
                <a:cs typeface="+mn-cs"/>
              </a:rPr>
              <a:t>.) Anhörung </a:t>
            </a:r>
            <a:r>
              <a:rPr lang="de-DE" sz="2000" b="1" dirty="0">
                <a:ea typeface="+mn-ea"/>
                <a:cs typeface="+mn-cs"/>
              </a:rPr>
              <a:t>des Schülers und der </a:t>
            </a:r>
            <a:r>
              <a:rPr lang="de-DE" sz="2000" b="1" dirty="0" smtClean="0">
                <a:ea typeface="+mn-ea"/>
                <a:cs typeface="+mn-cs"/>
              </a:rPr>
              <a:t>Eltern (§ 82 Abs. 9 HSchG)</a:t>
            </a:r>
            <a:endParaRPr lang="de-DE" sz="1800" dirty="0">
              <a:ea typeface="+mn-ea"/>
              <a:cs typeface="+mn-cs"/>
            </a:endParaRPr>
          </a:p>
          <a:p>
            <a:pPr lvl="1" algn="just"/>
            <a:r>
              <a:rPr lang="de-DE" dirty="0" err="1" smtClean="0"/>
              <a:t>Grds</a:t>
            </a:r>
            <a:r>
              <a:rPr lang="de-DE" dirty="0" smtClean="0"/>
              <a:t>. </a:t>
            </a:r>
            <a:r>
              <a:rPr lang="de-DE" dirty="0"/>
              <a:t>d</a:t>
            </a:r>
            <a:r>
              <a:rPr lang="de-DE" dirty="0" smtClean="0"/>
              <a:t>urch Schulleitung. Bei Antrag auf Überweisung und Verweis ist das Staatliche Schulamt zuständig, wenn nicht die Anhörungsbefugnis im Einzelfall übertragen wurde.</a:t>
            </a:r>
          </a:p>
          <a:p>
            <a:pPr lvl="1" algn="just"/>
            <a:endParaRPr lang="de-DE" u="sng" dirty="0" smtClean="0"/>
          </a:p>
          <a:p>
            <a:pPr lvl="1" algn="just"/>
            <a:r>
              <a:rPr lang="de-DE" u="sng" dirty="0" smtClean="0"/>
              <a:t>Keine Anhörung </a:t>
            </a:r>
            <a:r>
              <a:rPr lang="de-DE" dirty="0" smtClean="0"/>
              <a:t>bei Ausschluss vom Unterricht für den Rest des Schultages (§ 82 Abs. 2 Nr. 1 HSchG) ist nur der/die Schüler/-in zu hören</a:t>
            </a:r>
          </a:p>
          <a:p>
            <a:pPr lvl="1" algn="just"/>
            <a:endParaRPr lang="de-DE" dirty="0" smtClean="0"/>
          </a:p>
          <a:p>
            <a:pPr lvl="1" algn="just"/>
            <a:r>
              <a:rPr lang="de-DE" dirty="0" smtClean="0"/>
              <a:t>Beantragung einer Schulpsychologischen Stellungnahme (§ 68 Abs. 4 </a:t>
            </a:r>
            <a:r>
              <a:rPr lang="de-DE" dirty="0" err="1" smtClean="0"/>
              <a:t>GestaltungsVO</a:t>
            </a:r>
            <a:r>
              <a:rPr lang="de-DE" dirty="0" smtClean="0"/>
              <a:t>) bei Überweisung und Verweis; Hinweis in  der Anhörung auf das Antragsrecht ist notwendig</a:t>
            </a:r>
          </a:p>
          <a:p>
            <a:pPr lvl="1" algn="just"/>
            <a:endParaRPr lang="de-DE" dirty="0" smtClean="0"/>
          </a:p>
          <a:p>
            <a:pPr lvl="1" algn="just"/>
            <a:r>
              <a:rPr lang="de-DE" dirty="0" smtClean="0"/>
              <a:t>Erziehungsvereinbarung (</a:t>
            </a:r>
            <a:r>
              <a:rPr lang="de-DE" u="sng" dirty="0" smtClean="0"/>
              <a:t>nicht</a:t>
            </a:r>
            <a:r>
              <a:rPr lang="de-DE" dirty="0" smtClean="0"/>
              <a:t> bei OMA nach § 82 Abs. 2 Nr. 6 und 7 HSchG)</a:t>
            </a:r>
          </a:p>
          <a:p>
            <a:pPr marL="457200" lvl="1" indent="0">
              <a:buNone/>
            </a:pPr>
            <a:endParaRPr lang="de-DE" dirty="0"/>
          </a:p>
        </p:txBody>
      </p:sp>
    </p:spTree>
    <p:extLst>
      <p:ext uri="{BB962C8B-B14F-4D97-AF65-F5344CB8AC3E}">
        <p14:creationId xmlns:p14="http://schemas.microsoft.com/office/powerpoint/2010/main" val="339921443"/>
      </p:ext>
    </p:extLst>
  </p:cSld>
  <p:clrMapOvr>
    <a:masterClrMapping/>
  </p:clrMapOvr>
</p:sld>
</file>

<file path=ppt/theme/theme1.xml><?xml version="1.0" encoding="utf-8"?>
<a:theme xmlns:a="http://schemas.openxmlformats.org/drawingml/2006/main" name="Landesschulamt-Grunddesign">
  <a:themeElements>
    <a:clrScheme name="ppt-Vorlage_IQ-Standard_2011 15">
      <a:dk1>
        <a:srgbClr val="000000"/>
      </a:dk1>
      <a:lt1>
        <a:srgbClr val="FFFFFF"/>
      </a:lt1>
      <a:dk2>
        <a:srgbClr val="004B95"/>
      </a:dk2>
      <a:lt2>
        <a:srgbClr val="C0C0C0"/>
      </a:lt2>
      <a:accent1>
        <a:srgbClr val="799BC5"/>
      </a:accent1>
      <a:accent2>
        <a:srgbClr val="DB2D36"/>
      </a:accent2>
      <a:accent3>
        <a:srgbClr val="FFFFFF"/>
      </a:accent3>
      <a:accent4>
        <a:srgbClr val="000000"/>
      </a:accent4>
      <a:accent5>
        <a:srgbClr val="BECBDF"/>
      </a:accent5>
      <a:accent6>
        <a:srgbClr val="C62830"/>
      </a:accent6>
      <a:hlink>
        <a:srgbClr val="004B95"/>
      </a:hlink>
      <a:folHlink>
        <a:srgbClr val="808080"/>
      </a:folHlink>
    </a:clrScheme>
    <a:fontScheme name="ppt-Vorlage_IQ-Standard_2011">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t-Vorlage_IQ-Standard_2011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ppt-Vorlage_IQ-Standard_2011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ppt-Vorlage_IQ-Standard_2011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ppt-Vorlage_IQ-Standard_2011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ppt-Vorlage_IQ-Standard_2011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ppt-Vorlage_IQ-Standard_2011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ppt-Vorlage_IQ-Standard_2011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ppt-Vorlage_IQ-Standard_2011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ppt-Vorlage_IQ-Standard_2011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ppt-Vorlage_IQ-Standard_2011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
      <a:clrScheme name="ppt-Vorlage_IQ-Standard_2011 11">
        <a:dk1>
          <a:srgbClr val="000000"/>
        </a:dk1>
        <a:lt1>
          <a:srgbClr val="FFFFFF"/>
        </a:lt1>
        <a:dk2>
          <a:srgbClr val="000000"/>
        </a:dk2>
        <a:lt2>
          <a:srgbClr val="C0C0C0"/>
        </a:lt2>
        <a:accent1>
          <a:srgbClr val="799BC5"/>
        </a:accent1>
        <a:accent2>
          <a:srgbClr val="FF0000"/>
        </a:accent2>
        <a:accent3>
          <a:srgbClr val="FFFFFF"/>
        </a:accent3>
        <a:accent4>
          <a:srgbClr val="000000"/>
        </a:accent4>
        <a:accent5>
          <a:srgbClr val="BECBDF"/>
        </a:accent5>
        <a:accent6>
          <a:srgbClr val="E70000"/>
        </a:accent6>
        <a:hlink>
          <a:srgbClr val="003399"/>
        </a:hlink>
        <a:folHlink>
          <a:srgbClr val="808080"/>
        </a:folHlink>
      </a:clrScheme>
      <a:clrMap bg1="lt1" tx1="dk1" bg2="lt2" tx2="dk2" accent1="accent1" accent2="accent2" accent3="accent3" accent4="accent4" accent5="accent5" accent6="accent6" hlink="hlink" folHlink="folHlink"/>
    </a:extraClrScheme>
    <a:extraClrScheme>
      <a:clrScheme name="ppt-Vorlage_IQ-Standard_2011 12">
        <a:dk1>
          <a:srgbClr val="000000"/>
        </a:dk1>
        <a:lt1>
          <a:srgbClr val="FFFFFF"/>
        </a:lt1>
        <a:dk2>
          <a:srgbClr val="000000"/>
        </a:dk2>
        <a:lt2>
          <a:srgbClr val="C0C0C0"/>
        </a:lt2>
        <a:accent1>
          <a:srgbClr val="BCCDE2"/>
        </a:accent1>
        <a:accent2>
          <a:srgbClr val="FF0000"/>
        </a:accent2>
        <a:accent3>
          <a:srgbClr val="FFFFFF"/>
        </a:accent3>
        <a:accent4>
          <a:srgbClr val="000000"/>
        </a:accent4>
        <a:accent5>
          <a:srgbClr val="DAE3EE"/>
        </a:accent5>
        <a:accent6>
          <a:srgbClr val="E70000"/>
        </a:accent6>
        <a:hlink>
          <a:srgbClr val="003399"/>
        </a:hlink>
        <a:folHlink>
          <a:srgbClr val="808080"/>
        </a:folHlink>
      </a:clrScheme>
      <a:clrMap bg1="lt1" tx1="dk1" bg2="lt2" tx2="dk2" accent1="accent1" accent2="accent2" accent3="accent3" accent4="accent4" accent5="accent5" accent6="accent6" hlink="hlink" folHlink="folHlink"/>
    </a:extraClrScheme>
    <a:extraClrScheme>
      <a:clrScheme name="ppt-Vorlage_IQ-Standard_2011 13">
        <a:dk1>
          <a:srgbClr val="000000"/>
        </a:dk1>
        <a:lt1>
          <a:srgbClr val="FFFFFF"/>
        </a:lt1>
        <a:dk2>
          <a:srgbClr val="000000"/>
        </a:dk2>
        <a:lt2>
          <a:srgbClr val="C0C0C0"/>
        </a:lt2>
        <a:accent1>
          <a:srgbClr val="799BC5"/>
        </a:accent1>
        <a:accent2>
          <a:srgbClr val="DB2D36"/>
        </a:accent2>
        <a:accent3>
          <a:srgbClr val="FFFFFF"/>
        </a:accent3>
        <a:accent4>
          <a:srgbClr val="000000"/>
        </a:accent4>
        <a:accent5>
          <a:srgbClr val="BECBDF"/>
        </a:accent5>
        <a:accent6>
          <a:srgbClr val="C62830"/>
        </a:accent6>
        <a:hlink>
          <a:srgbClr val="003399"/>
        </a:hlink>
        <a:folHlink>
          <a:srgbClr val="808080"/>
        </a:folHlink>
      </a:clrScheme>
      <a:clrMap bg1="lt1" tx1="dk1" bg2="lt2" tx2="dk2" accent1="accent1" accent2="accent2" accent3="accent3" accent4="accent4" accent5="accent5" accent6="accent6" hlink="hlink" folHlink="folHlink"/>
    </a:extraClrScheme>
    <a:extraClrScheme>
      <a:clrScheme name="ppt-Vorlage_IQ-Standard_2011 14">
        <a:dk1>
          <a:srgbClr val="000000"/>
        </a:dk1>
        <a:lt1>
          <a:srgbClr val="FFFFFF"/>
        </a:lt1>
        <a:dk2>
          <a:srgbClr val="000000"/>
        </a:dk2>
        <a:lt2>
          <a:srgbClr val="C0C0C0"/>
        </a:lt2>
        <a:accent1>
          <a:srgbClr val="799BC5"/>
        </a:accent1>
        <a:accent2>
          <a:srgbClr val="DB2D36"/>
        </a:accent2>
        <a:accent3>
          <a:srgbClr val="FFFFFF"/>
        </a:accent3>
        <a:accent4>
          <a:srgbClr val="000000"/>
        </a:accent4>
        <a:accent5>
          <a:srgbClr val="BECBDF"/>
        </a:accent5>
        <a:accent6>
          <a:srgbClr val="C62830"/>
        </a:accent6>
        <a:hlink>
          <a:srgbClr val="004B95"/>
        </a:hlink>
        <a:folHlink>
          <a:srgbClr val="808080"/>
        </a:folHlink>
      </a:clrScheme>
      <a:clrMap bg1="lt1" tx1="dk1" bg2="lt2" tx2="dk2" accent1="accent1" accent2="accent2" accent3="accent3" accent4="accent4" accent5="accent5" accent6="accent6" hlink="hlink" folHlink="folHlink"/>
    </a:extraClrScheme>
    <a:extraClrScheme>
      <a:clrScheme name="ppt-Vorlage_IQ-Standard_2011 15">
        <a:dk1>
          <a:srgbClr val="000000"/>
        </a:dk1>
        <a:lt1>
          <a:srgbClr val="FFFFFF"/>
        </a:lt1>
        <a:dk2>
          <a:srgbClr val="004B95"/>
        </a:dk2>
        <a:lt2>
          <a:srgbClr val="C0C0C0"/>
        </a:lt2>
        <a:accent1>
          <a:srgbClr val="799BC5"/>
        </a:accent1>
        <a:accent2>
          <a:srgbClr val="DB2D36"/>
        </a:accent2>
        <a:accent3>
          <a:srgbClr val="FFFFFF"/>
        </a:accent3>
        <a:accent4>
          <a:srgbClr val="000000"/>
        </a:accent4>
        <a:accent5>
          <a:srgbClr val="BECBDF"/>
        </a:accent5>
        <a:accent6>
          <a:srgbClr val="C62830"/>
        </a:accent6>
        <a:hlink>
          <a:srgbClr val="004B95"/>
        </a:hlink>
        <a:folHlink>
          <a:srgbClr val="808080"/>
        </a:folHlink>
      </a:clrScheme>
      <a:clrMap bg1="lt1" tx1="dk1" bg2="lt2" tx2="dk2" accent1="accent1" accent2="accent2" accent3="accent3" accent4="accent4" accent5="accent5" accent6="accent6" hlink="hlink" folHlink="folHlink"/>
    </a:extraClrScheme>
    <a:extraClrScheme>
      <a:clrScheme name="ppt-Vorlage_IQ-Standard_2011 16">
        <a:dk1>
          <a:srgbClr val="000000"/>
        </a:dk1>
        <a:lt1>
          <a:srgbClr val="FFFFFF"/>
        </a:lt1>
        <a:dk2>
          <a:srgbClr val="004B95"/>
        </a:dk2>
        <a:lt2>
          <a:srgbClr val="C0C0C0"/>
        </a:lt2>
        <a:accent1>
          <a:srgbClr val="FFCC00"/>
        </a:accent1>
        <a:accent2>
          <a:srgbClr val="DB2D36"/>
        </a:accent2>
        <a:accent3>
          <a:srgbClr val="FFFFFF"/>
        </a:accent3>
        <a:accent4>
          <a:srgbClr val="000000"/>
        </a:accent4>
        <a:accent5>
          <a:srgbClr val="FFE2AA"/>
        </a:accent5>
        <a:accent6>
          <a:srgbClr val="C62830"/>
        </a:accent6>
        <a:hlink>
          <a:srgbClr val="004B95"/>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Landesschulamt-Grunddesign</Template>
  <TotalTime>0</TotalTime>
  <Words>1471</Words>
  <Application>Microsoft Office PowerPoint</Application>
  <PresentationFormat>Bildschirmpräsentation (4:3)</PresentationFormat>
  <Paragraphs>164</Paragraphs>
  <Slides>19</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19</vt:i4>
      </vt:variant>
    </vt:vector>
  </HeadingPairs>
  <TitlesOfParts>
    <vt:vector size="25" baseType="lpstr">
      <vt:lpstr>ＭＳ Ｐゴシック</vt:lpstr>
      <vt:lpstr>Arial</vt:lpstr>
      <vt:lpstr>Courier New</vt:lpstr>
      <vt:lpstr>Symbol</vt:lpstr>
      <vt:lpstr>Wingdings</vt:lpstr>
      <vt:lpstr>Landesschulamt-Grunddesign</vt:lpstr>
      <vt:lpstr>Ordnungsmaßnahmen nach dem Hessischen Schulgesetz</vt:lpstr>
      <vt:lpstr>Abgrenzung Pädagogische Maßnahmen/OMA</vt:lpstr>
      <vt:lpstr>Pädagogische Maßnahmen</vt:lpstr>
      <vt:lpstr>Pädagogische Maßnahmen</vt:lpstr>
      <vt:lpstr>Abgrenzung Pädagogische Maßnahmen/OMA</vt:lpstr>
      <vt:lpstr>Abgrenzung Pädagogische Maßnahmen/OMA</vt:lpstr>
      <vt:lpstr>Abgrenzung Pädagogische Maßnahmen/OMA</vt:lpstr>
      <vt:lpstr>Das Verfahren bei Ordnungsmaßnahmen</vt:lpstr>
      <vt:lpstr>Das Verfahren bei Ordnungsmaßnahmen </vt:lpstr>
      <vt:lpstr>Das Verfahren bei Ordnungsmaßnahmen</vt:lpstr>
      <vt:lpstr>Das Verfahren bei Ordnungsmaßnahmen </vt:lpstr>
      <vt:lpstr>Das Verfahren bei Ordnungsmaßnahmen</vt:lpstr>
      <vt:lpstr>Das Verfahren bei Ordnungsmaßnahmen</vt:lpstr>
      <vt:lpstr>Das Verfahren bei Ordnungsmaßnahmen</vt:lpstr>
      <vt:lpstr>Allgemeine Grundsätze bei OMA</vt:lpstr>
      <vt:lpstr>Allgemeine Grundsätze bei OMA</vt:lpstr>
      <vt:lpstr>Allgemeine Grundsätze bei OMA</vt:lpstr>
      <vt:lpstr>Allgemeine Grundsätze bei OMA</vt:lpstr>
      <vt:lpstr>Allgemeine Grundsätze bei OMA</vt:lpstr>
    </vt:vector>
  </TitlesOfParts>
  <Company>Land Hessen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Schmidt-Böcking, Uta (SSA_FFM)</dc:creator>
  <cp:lastModifiedBy>E R.</cp:lastModifiedBy>
  <cp:revision>44</cp:revision>
  <dcterms:created xsi:type="dcterms:W3CDTF">2013-04-18T10:10:45Z</dcterms:created>
  <dcterms:modified xsi:type="dcterms:W3CDTF">2019-08-04T13:52:48Z</dcterms:modified>
</cp:coreProperties>
</file>